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70" r:id="rId3"/>
    <p:sldId id="271" r:id="rId4"/>
    <p:sldId id="272" r:id="rId5"/>
    <p:sldId id="257" r:id="rId6"/>
    <p:sldId id="258" r:id="rId7"/>
    <p:sldId id="259" r:id="rId8"/>
    <p:sldId id="260" r:id="rId9"/>
    <p:sldId id="261" r:id="rId10"/>
    <p:sldId id="262" r:id="rId11"/>
    <p:sldId id="267" r:id="rId12"/>
    <p:sldId id="268" r:id="rId13"/>
    <p:sldId id="269" r:id="rId14"/>
    <p:sldId id="263" r:id="rId15"/>
    <p:sldId id="264" r:id="rId16"/>
    <p:sldId id="265" r:id="rId17"/>
    <p:sldId id="266" r:id="rId18"/>
  </p:sldIdLst>
  <p:sldSz cx="9144000" cy="5143500" type="screen16x9"/>
  <p:notesSz cx="6858000" cy="9144000"/>
  <p:embeddedFontLst>
    <p:embeddedFont>
      <p:font typeface="Old Standard TT" panose="020B0604020202020204" charset="0"/>
      <p:regular r:id="rId20"/>
      <p:bold r:id="rId21"/>
      <p: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1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202421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35029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01143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65953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74292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33080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6238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5864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8167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9415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7060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93299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2402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13305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57647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32643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11639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a:t>10R Final Review</a:t>
            </a:r>
          </a:p>
        </p:txBody>
      </p:sp>
      <p:sp>
        <p:nvSpPr>
          <p:cNvPr id="60" name="Shape 60"/>
          <p:cNvSpPr txBox="1">
            <a:spLocks noGrp="1"/>
          </p:cNvSpPr>
          <p:nvPr>
            <p:ph type="subTitle" idx="1"/>
          </p:nvPr>
        </p:nvSpPr>
        <p:spPr>
          <a:xfrm>
            <a:off x="512700" y="3840639"/>
            <a:ext cx="8118600" cy="787500"/>
          </a:xfrm>
          <a:prstGeom prst="rect">
            <a:avLst/>
          </a:prstGeom>
        </p:spPr>
        <p:txBody>
          <a:bodyPr lIns="91425" tIns="91425" rIns="91425" bIns="91425" anchor="t" anchorCtr="0">
            <a:noAutofit/>
          </a:bodyPr>
          <a:lstStyle/>
          <a:p>
            <a:pPr lvl="0">
              <a:spcBef>
                <a:spcPts val="0"/>
              </a:spcBef>
              <a:buNone/>
            </a:pPr>
            <a:r>
              <a:rPr lang="en" dirty="0" smtClean="0"/>
              <a:t>June 7,8,9, 2017 – In class</a:t>
            </a:r>
            <a:endParaRPr lang="e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Themes: </a:t>
            </a:r>
          </a:p>
        </p:txBody>
      </p:sp>
      <p:sp>
        <p:nvSpPr>
          <p:cNvPr id="97" name="Shape 97"/>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buAutoNum type="arabicPeriod"/>
            </a:pPr>
            <a:r>
              <a:rPr lang="en" b="1"/>
              <a:t>Civilization vs. Savagery</a:t>
            </a:r>
            <a:r>
              <a:rPr lang="en"/>
              <a:t>: the conflict between our two competing impulses that exist within all human beings--the instinct to live by rules, act peacefully, follow moral commands and value the good of the group vs. the instinct to satisfy one’s selfish, immediate desires, act violently, attain supremacy over others and enforce one’s will onto others.</a:t>
            </a:r>
          </a:p>
          <a:p>
            <a:pPr marL="457200" lvl="0" indent="-228600" rtl="0">
              <a:spcBef>
                <a:spcPts val="0"/>
              </a:spcBef>
              <a:buAutoNum type="arabicPeriod"/>
            </a:pPr>
            <a:r>
              <a:rPr lang="en" b="1"/>
              <a:t>Loss of Innocence: </a:t>
            </a:r>
            <a:r>
              <a:rPr lang="en"/>
              <a:t>As the boys on the island change from well-behaved, orderly, civilized children to cruel, bloodthirsty hunters who have no desire to return to civilization.  Innocence is completely lost by the end of the novel.</a:t>
            </a:r>
          </a:p>
          <a:p>
            <a:pPr marL="457200" lvl="0" indent="-228600" rtl="0">
              <a:spcBef>
                <a:spcPts val="0"/>
              </a:spcBef>
              <a:buAutoNum type="arabicPeriod"/>
            </a:pPr>
            <a:r>
              <a:rPr lang="en" b="1"/>
              <a:t>Good vs. Evil--</a:t>
            </a:r>
            <a:r>
              <a:rPr lang="en"/>
              <a:t>all humans are inherently evil, but their evil ways are controlled through the “good” of society.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a:t>A Midsummer Night’s Dream</a:t>
            </a:r>
            <a:r>
              <a:rPr lang="en"/>
              <a:t> </a:t>
            </a:r>
          </a:p>
        </p:txBody>
      </p:sp>
      <p:sp>
        <p:nvSpPr>
          <p:cNvPr id="129" name="Shape 129"/>
          <p:cNvSpPr txBox="1">
            <a:spLocks noGrp="1"/>
          </p:cNvSpPr>
          <p:nvPr>
            <p:ph type="body" idx="1"/>
          </p:nvPr>
        </p:nvSpPr>
        <p:spPr>
          <a:xfrm>
            <a:off x="311700" y="1171675"/>
            <a:ext cx="3999900" cy="3397200"/>
          </a:xfrm>
          <a:prstGeom prst="rect">
            <a:avLst/>
          </a:prstGeom>
        </p:spPr>
        <p:txBody>
          <a:bodyPr lIns="91425" tIns="91425" rIns="91425" bIns="91425" anchor="t" anchorCtr="0">
            <a:noAutofit/>
          </a:bodyPr>
          <a:lstStyle/>
          <a:p>
            <a:pPr lvl="0" rtl="0">
              <a:spcBef>
                <a:spcPts val="0"/>
              </a:spcBef>
              <a:buNone/>
            </a:pPr>
            <a:r>
              <a:rPr lang="en" b="1"/>
              <a:t>Author: William Shakespeare</a:t>
            </a:r>
          </a:p>
          <a:p>
            <a:pPr lvl="0" rtl="0">
              <a:spcBef>
                <a:spcPts val="0"/>
              </a:spcBef>
              <a:buNone/>
            </a:pPr>
            <a:r>
              <a:rPr lang="en" b="1"/>
              <a:t>Genre: Play/Drama/Comedy </a:t>
            </a:r>
          </a:p>
          <a:p>
            <a:pPr lvl="0">
              <a:spcBef>
                <a:spcPts val="0"/>
              </a:spcBef>
              <a:buNone/>
            </a:pPr>
            <a:r>
              <a:rPr lang="en" b="1"/>
              <a:t>Setting: Athens (mostly in a magical forest) </a:t>
            </a:r>
          </a:p>
          <a:p>
            <a:pPr lvl="0">
              <a:spcBef>
                <a:spcPts val="0"/>
              </a:spcBef>
              <a:buClr>
                <a:schemeClr val="dk1"/>
              </a:buClr>
              <a:buSzPct val="78571"/>
              <a:buFont typeface="Arial"/>
              <a:buNone/>
            </a:pPr>
            <a:r>
              <a:rPr lang="en" b="1"/>
              <a:t>Tone: Light-hearted, Optimistic </a:t>
            </a:r>
          </a:p>
          <a:p>
            <a:pPr lvl="0">
              <a:spcBef>
                <a:spcPts val="0"/>
              </a:spcBef>
              <a:buClr>
                <a:schemeClr val="dk1"/>
              </a:buClr>
              <a:buSzPct val="78571"/>
              <a:buFont typeface="Arial"/>
              <a:buNone/>
            </a:pPr>
            <a:r>
              <a:rPr lang="en" b="1"/>
              <a:t>Point of View: 3rd-person omniscient </a:t>
            </a:r>
          </a:p>
          <a:p>
            <a:pPr lvl="0">
              <a:spcBef>
                <a:spcPts val="0"/>
              </a:spcBef>
              <a:buClr>
                <a:schemeClr val="dk1"/>
              </a:buClr>
              <a:buSzPct val="78571"/>
              <a:buFont typeface="Arial"/>
              <a:buNone/>
            </a:pPr>
            <a:r>
              <a:rPr lang="en" b="1"/>
              <a:t>Facts: </a:t>
            </a:r>
            <a:r>
              <a:rPr lang="en" sz="1800"/>
              <a:t>-</a:t>
            </a:r>
            <a:r>
              <a:rPr lang="en" b="1"/>
              <a:t>the play is classified as a comedy and it was inspired by </a:t>
            </a:r>
            <a:r>
              <a:rPr lang="en" b="1" i="1"/>
              <a:t>Romeo and Juliet</a:t>
            </a:r>
            <a:r>
              <a:rPr lang="en" b="1"/>
              <a:t> and Greek mythology </a:t>
            </a:r>
          </a:p>
          <a:p>
            <a:pPr lvl="0">
              <a:spcBef>
                <a:spcPts val="0"/>
              </a:spcBef>
              <a:buNone/>
            </a:pPr>
            <a:endParaRPr/>
          </a:p>
        </p:txBody>
      </p:sp>
      <p:sp>
        <p:nvSpPr>
          <p:cNvPr id="130" name="Shape 130"/>
          <p:cNvSpPr txBox="1">
            <a:spLocks noGrp="1"/>
          </p:cNvSpPr>
          <p:nvPr>
            <p:ph type="body" idx="2"/>
          </p:nvPr>
        </p:nvSpPr>
        <p:spPr>
          <a:xfrm>
            <a:off x="4832400" y="1171675"/>
            <a:ext cx="3999900" cy="3712200"/>
          </a:xfrm>
          <a:prstGeom prst="rect">
            <a:avLst/>
          </a:prstGeom>
        </p:spPr>
        <p:txBody>
          <a:bodyPr lIns="91425" tIns="91425" rIns="91425" bIns="91425" anchor="t" anchorCtr="0">
            <a:noAutofit/>
          </a:bodyPr>
          <a:lstStyle/>
          <a:p>
            <a:pPr lvl="0">
              <a:spcBef>
                <a:spcPts val="0"/>
              </a:spcBef>
              <a:buNone/>
            </a:pPr>
            <a:r>
              <a:rPr lang="en" b="1"/>
              <a:t>Main Characters: </a:t>
            </a:r>
          </a:p>
          <a:p>
            <a:pPr lvl="0">
              <a:spcBef>
                <a:spcPts val="0"/>
              </a:spcBef>
              <a:buNone/>
            </a:pPr>
            <a:r>
              <a:rPr lang="en" b="1"/>
              <a:t>-Theseus and Hippolyta </a:t>
            </a:r>
          </a:p>
          <a:p>
            <a:pPr lvl="0">
              <a:spcBef>
                <a:spcPts val="0"/>
              </a:spcBef>
              <a:buNone/>
            </a:pPr>
            <a:r>
              <a:rPr lang="en" b="1"/>
              <a:t>-Helena and Demetrius </a:t>
            </a:r>
          </a:p>
          <a:p>
            <a:pPr lvl="0">
              <a:spcBef>
                <a:spcPts val="0"/>
              </a:spcBef>
              <a:buNone/>
            </a:pPr>
            <a:r>
              <a:rPr lang="en" b="1"/>
              <a:t>-Hermia and Lysander </a:t>
            </a:r>
          </a:p>
          <a:p>
            <a:pPr lvl="0">
              <a:spcBef>
                <a:spcPts val="0"/>
              </a:spcBef>
              <a:buNone/>
            </a:pPr>
            <a:r>
              <a:rPr lang="en" b="1"/>
              <a:t>-Egeus </a:t>
            </a:r>
          </a:p>
          <a:p>
            <a:pPr lvl="0">
              <a:spcBef>
                <a:spcPts val="0"/>
              </a:spcBef>
              <a:buNone/>
            </a:pPr>
            <a:r>
              <a:rPr lang="en" b="1"/>
              <a:t>-Oberon and Titania </a:t>
            </a:r>
          </a:p>
          <a:p>
            <a:pPr lvl="0">
              <a:spcBef>
                <a:spcPts val="0"/>
              </a:spcBef>
              <a:buNone/>
            </a:pPr>
            <a:r>
              <a:rPr lang="en" b="1"/>
              <a:t>-Puck </a:t>
            </a:r>
          </a:p>
          <a:p>
            <a:pPr lvl="0">
              <a:spcBef>
                <a:spcPts val="0"/>
              </a:spcBef>
              <a:buNone/>
            </a:pPr>
            <a:r>
              <a:rPr lang="en" b="1"/>
              <a:t>-Peter Quince, Bottom, Francis Flute, Robin Starveling, Snout and Snug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a:t>A Midsummer Night’s Dream </a:t>
            </a:r>
          </a:p>
        </p:txBody>
      </p:sp>
      <p:sp>
        <p:nvSpPr>
          <p:cNvPr id="136" name="Shape 136"/>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b="1" u="sng"/>
              <a:t>Major Plot Points: </a:t>
            </a:r>
          </a:p>
          <a:p>
            <a:pPr lvl="0" rtl="0">
              <a:spcBef>
                <a:spcPts val="0"/>
              </a:spcBef>
              <a:buNone/>
            </a:pPr>
            <a:r>
              <a:rPr lang="en" b="1"/>
              <a:t>- In Athens, if a girl doesn’t marry who her father says, she is put to death.  Hermia has until Theseus’ wedding day to device if she should marry Demetrius (like her father wants), go into a convent or choose Lysander (and be put to death). To escape this, Hermia and Lysander run away to the magic forest. </a:t>
            </a:r>
          </a:p>
          <a:p>
            <a:pPr lvl="0" rtl="0">
              <a:spcBef>
                <a:spcPts val="0"/>
              </a:spcBef>
              <a:buNone/>
            </a:pPr>
            <a:r>
              <a:rPr lang="en" b="1"/>
              <a:t>-In the forest, Oberon and Titania are arguing over a changeling child. Oberon is jealous because Titania wants the Indian boy. Oberon hires Puck to anoint Titania’s eyes with a magical potion that will make her fall in love with the first thing she sees and then forget about the boy.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a:t>A Midsummer Night’s Dream</a:t>
            </a:r>
          </a:p>
        </p:txBody>
      </p:sp>
      <p:sp>
        <p:nvSpPr>
          <p:cNvPr id="142" name="Shape 14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b="1" u="sng"/>
              <a:t>Major Plot Points: </a:t>
            </a:r>
          </a:p>
          <a:p>
            <a:pPr lvl="0">
              <a:spcBef>
                <a:spcPts val="0"/>
              </a:spcBef>
              <a:buNone/>
            </a:pPr>
            <a:r>
              <a:rPr lang="en" b="1"/>
              <a:t>-Oberon also calls for Puck to interfere with Helena and Demetrius’ love, but Puck anoints Lysander’s eyes instead of Demetrius and this causes a major conflict. </a:t>
            </a:r>
          </a:p>
          <a:p>
            <a:pPr lvl="0">
              <a:spcBef>
                <a:spcPts val="0"/>
              </a:spcBef>
              <a:buNone/>
            </a:pPr>
            <a:r>
              <a:rPr lang="en" b="1"/>
              <a:t>-In the town, some workman are getting ready to put on the play, “Pyramus and Thisbe,” for Theseus and Hippolyta’s wedding.  While practicing, Titania awakes and falls in love with Bottom (Oberon’s plan worked). </a:t>
            </a:r>
          </a:p>
          <a:p>
            <a:pPr lvl="0">
              <a:spcBef>
                <a:spcPts val="0"/>
              </a:spcBef>
              <a:buNone/>
            </a:pPr>
            <a:r>
              <a:rPr lang="en" b="1"/>
              <a:t>-In the end, all the conflicts are resolved and everyone ends up “happy” and married.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dirty="0" smtClean="0"/>
              <a:t>Animal Farm</a:t>
            </a:r>
            <a:endParaRPr lang="en" dirty="0"/>
          </a:p>
        </p:txBody>
      </p:sp>
      <p:sp>
        <p:nvSpPr>
          <p:cNvPr id="103" name="Shape 103"/>
          <p:cNvSpPr txBox="1">
            <a:spLocks noGrp="1"/>
          </p:cNvSpPr>
          <p:nvPr>
            <p:ph type="body" idx="1"/>
          </p:nvPr>
        </p:nvSpPr>
        <p:spPr>
          <a:xfrm>
            <a:off x="311700" y="910350"/>
            <a:ext cx="5008500" cy="4161900"/>
          </a:xfrm>
          <a:prstGeom prst="rect">
            <a:avLst/>
          </a:prstGeom>
        </p:spPr>
        <p:txBody>
          <a:bodyPr lIns="91425" tIns="91425" rIns="91425" bIns="91425" anchor="t" anchorCtr="0">
            <a:noAutofit/>
          </a:bodyPr>
          <a:lstStyle/>
          <a:p>
            <a:pPr lvl="0">
              <a:spcBef>
                <a:spcPts val="0"/>
              </a:spcBef>
              <a:buNone/>
            </a:pPr>
            <a:r>
              <a:rPr lang="en" b="1" u="sng" dirty="0"/>
              <a:t>Key Facts:</a:t>
            </a:r>
          </a:p>
          <a:p>
            <a:pPr lvl="0">
              <a:spcBef>
                <a:spcPts val="0"/>
              </a:spcBef>
              <a:buNone/>
            </a:pPr>
            <a:r>
              <a:rPr lang="en" b="1" dirty="0"/>
              <a:t>Author: </a:t>
            </a:r>
            <a:r>
              <a:rPr lang="en" b="1" dirty="0" smtClean="0"/>
              <a:t>George Orwel</a:t>
            </a:r>
            <a:endParaRPr lang="en" b="1" dirty="0"/>
          </a:p>
          <a:p>
            <a:pPr lvl="0">
              <a:spcBef>
                <a:spcPts val="0"/>
              </a:spcBef>
              <a:buNone/>
            </a:pPr>
            <a:r>
              <a:rPr lang="en" b="1" dirty="0"/>
              <a:t>Genre: </a:t>
            </a:r>
            <a:r>
              <a:rPr lang="en" b="1" dirty="0" smtClean="0"/>
              <a:t>Novella</a:t>
            </a:r>
            <a:endParaRPr lang="en" b="1" dirty="0"/>
          </a:p>
          <a:p>
            <a:pPr lvl="0">
              <a:spcBef>
                <a:spcPts val="0"/>
              </a:spcBef>
              <a:buNone/>
            </a:pPr>
            <a:r>
              <a:rPr lang="en" b="1" dirty="0" smtClean="0"/>
              <a:t>Allegory: The story is an allegory of the Russian Revolution</a:t>
            </a:r>
            <a:endParaRPr lang="en" b="1" dirty="0"/>
          </a:p>
          <a:p>
            <a:pPr lvl="0">
              <a:spcBef>
                <a:spcPts val="0"/>
              </a:spcBef>
              <a:buNone/>
            </a:pPr>
            <a:r>
              <a:rPr lang="en" b="1" dirty="0"/>
              <a:t>Setting: </a:t>
            </a:r>
            <a:r>
              <a:rPr lang="en" b="1" dirty="0" smtClean="0"/>
              <a:t>A farm in England/Manor Farm aka “Animal Farm”</a:t>
            </a:r>
            <a:endParaRPr lang="en" b="1" dirty="0"/>
          </a:p>
          <a:p>
            <a:pPr lvl="0">
              <a:spcBef>
                <a:spcPts val="0"/>
              </a:spcBef>
              <a:buNone/>
            </a:pPr>
            <a:r>
              <a:rPr lang="en" b="1" dirty="0"/>
              <a:t>Point of View:  </a:t>
            </a:r>
            <a:r>
              <a:rPr lang="en" b="1" dirty="0" smtClean="0"/>
              <a:t>3</a:t>
            </a:r>
            <a:r>
              <a:rPr lang="en" b="1" baseline="30000" dirty="0" smtClean="0"/>
              <a:t>rd</a:t>
            </a:r>
            <a:r>
              <a:rPr lang="en" b="1" dirty="0" smtClean="0"/>
              <a:t> person</a:t>
            </a:r>
            <a:endParaRPr lang="en" b="1" dirty="0"/>
          </a:p>
          <a:p>
            <a:pPr lvl="0">
              <a:spcBef>
                <a:spcPts val="0"/>
              </a:spcBef>
              <a:buNone/>
            </a:pPr>
            <a:r>
              <a:rPr lang="en" b="1" dirty="0"/>
              <a:t>Tone: O</a:t>
            </a:r>
            <a:r>
              <a:rPr lang="en" b="1" dirty="0" smtClean="0"/>
              <a:t>ptimistic at times but turns dark as Napoleon becomes more tyrannical</a:t>
            </a:r>
            <a:endParaRPr lang="en" b="1" dirty="0"/>
          </a:p>
          <a:p>
            <a:pPr lvl="0">
              <a:spcBef>
                <a:spcPts val="0"/>
              </a:spcBef>
              <a:buNone/>
            </a:pPr>
            <a:r>
              <a:rPr lang="en" b="1" dirty="0"/>
              <a:t> </a:t>
            </a:r>
          </a:p>
          <a:p>
            <a:pPr lvl="0">
              <a:spcBef>
                <a:spcPts val="0"/>
              </a:spcBef>
              <a:buNone/>
            </a:pPr>
            <a:r>
              <a:rPr lang="en" b="1" u="sng" dirty="0"/>
              <a:t> </a:t>
            </a:r>
          </a:p>
        </p:txBody>
      </p:sp>
      <p:sp>
        <p:nvSpPr>
          <p:cNvPr id="104" name="Shape 104"/>
          <p:cNvSpPr txBox="1">
            <a:spLocks noGrp="1"/>
          </p:cNvSpPr>
          <p:nvPr>
            <p:ph type="body" idx="2"/>
          </p:nvPr>
        </p:nvSpPr>
        <p:spPr>
          <a:xfrm>
            <a:off x="5557650" y="839175"/>
            <a:ext cx="3512100" cy="3709200"/>
          </a:xfrm>
          <a:prstGeom prst="rect">
            <a:avLst/>
          </a:prstGeom>
        </p:spPr>
        <p:txBody>
          <a:bodyPr lIns="91425" tIns="91425" rIns="91425" bIns="91425" anchor="t" anchorCtr="0">
            <a:noAutofit/>
          </a:bodyPr>
          <a:lstStyle/>
          <a:p>
            <a:pPr lvl="0">
              <a:spcBef>
                <a:spcPts val="0"/>
              </a:spcBef>
              <a:buNone/>
            </a:pPr>
            <a:r>
              <a:rPr lang="en" b="1" u="sng" dirty="0"/>
              <a:t>Main Characters: </a:t>
            </a:r>
          </a:p>
          <a:p>
            <a:pPr lvl="0">
              <a:lnSpc>
                <a:spcPct val="150000"/>
              </a:lnSpc>
              <a:spcBef>
                <a:spcPts val="0"/>
              </a:spcBef>
              <a:spcAft>
                <a:spcPts val="0"/>
              </a:spcAft>
              <a:buNone/>
            </a:pPr>
            <a:r>
              <a:rPr lang="en" b="1" dirty="0" smtClean="0"/>
              <a:t>-Old Major</a:t>
            </a:r>
            <a:endParaRPr lang="en" b="1" dirty="0"/>
          </a:p>
          <a:p>
            <a:pPr lvl="0">
              <a:lnSpc>
                <a:spcPct val="150000"/>
              </a:lnSpc>
              <a:spcBef>
                <a:spcPts val="0"/>
              </a:spcBef>
              <a:spcAft>
                <a:spcPts val="0"/>
              </a:spcAft>
              <a:buNone/>
            </a:pPr>
            <a:r>
              <a:rPr lang="en" b="1" dirty="0" smtClean="0"/>
              <a:t>-Snowball</a:t>
            </a:r>
          </a:p>
          <a:p>
            <a:pPr lvl="0">
              <a:lnSpc>
                <a:spcPct val="150000"/>
              </a:lnSpc>
              <a:spcBef>
                <a:spcPts val="0"/>
              </a:spcBef>
              <a:spcAft>
                <a:spcPts val="0"/>
              </a:spcAft>
              <a:buNone/>
            </a:pPr>
            <a:r>
              <a:rPr lang="en" b="1" dirty="0" smtClean="0"/>
              <a:t>-Napoleon</a:t>
            </a:r>
          </a:p>
          <a:p>
            <a:pPr lvl="0">
              <a:lnSpc>
                <a:spcPct val="150000"/>
              </a:lnSpc>
              <a:spcBef>
                <a:spcPts val="0"/>
              </a:spcBef>
              <a:spcAft>
                <a:spcPts val="0"/>
              </a:spcAft>
              <a:buNone/>
            </a:pPr>
            <a:r>
              <a:rPr lang="en" b="1" dirty="0" smtClean="0"/>
              <a:t>-Squealer</a:t>
            </a:r>
          </a:p>
          <a:p>
            <a:pPr lvl="0">
              <a:lnSpc>
                <a:spcPct val="150000"/>
              </a:lnSpc>
              <a:spcBef>
                <a:spcPts val="0"/>
              </a:spcBef>
              <a:spcAft>
                <a:spcPts val="0"/>
              </a:spcAft>
              <a:buNone/>
            </a:pPr>
            <a:r>
              <a:rPr lang="en" b="1" dirty="0" smtClean="0"/>
              <a:t>-Clover</a:t>
            </a:r>
          </a:p>
          <a:p>
            <a:pPr lvl="0">
              <a:lnSpc>
                <a:spcPct val="150000"/>
              </a:lnSpc>
              <a:spcBef>
                <a:spcPts val="0"/>
              </a:spcBef>
              <a:spcAft>
                <a:spcPts val="0"/>
              </a:spcAft>
              <a:buNone/>
            </a:pPr>
            <a:r>
              <a:rPr lang="en" b="1" dirty="0" smtClean="0"/>
              <a:t>-Boxer</a:t>
            </a:r>
          </a:p>
          <a:p>
            <a:pPr lvl="0">
              <a:lnSpc>
                <a:spcPct val="150000"/>
              </a:lnSpc>
              <a:spcBef>
                <a:spcPts val="0"/>
              </a:spcBef>
              <a:spcAft>
                <a:spcPts val="0"/>
              </a:spcAft>
              <a:buNone/>
            </a:pPr>
            <a:r>
              <a:rPr lang="en" b="1" dirty="0" smtClean="0"/>
              <a:t>-Benjamin</a:t>
            </a:r>
          </a:p>
          <a:p>
            <a:pPr lvl="0">
              <a:lnSpc>
                <a:spcPct val="150000"/>
              </a:lnSpc>
              <a:spcBef>
                <a:spcPts val="0"/>
              </a:spcBef>
              <a:spcAft>
                <a:spcPts val="0"/>
              </a:spcAft>
              <a:buNone/>
            </a:pPr>
            <a:r>
              <a:rPr lang="en" b="1" dirty="0" smtClean="0"/>
              <a:t>-Dogs</a:t>
            </a:r>
          </a:p>
          <a:p>
            <a:pPr lvl="0">
              <a:lnSpc>
                <a:spcPct val="150000"/>
              </a:lnSpc>
              <a:spcBef>
                <a:spcPts val="0"/>
              </a:spcBef>
              <a:spcAft>
                <a:spcPts val="0"/>
              </a:spcAft>
              <a:buNone/>
            </a:pPr>
            <a:r>
              <a:rPr lang="en" b="1" dirty="0" smtClean="0"/>
              <a:t>-Moses</a:t>
            </a:r>
          </a:p>
          <a:p>
            <a:pPr lvl="0">
              <a:lnSpc>
                <a:spcPct val="150000"/>
              </a:lnSpc>
              <a:spcBef>
                <a:spcPts val="0"/>
              </a:spcBef>
              <a:spcAft>
                <a:spcPts val="0"/>
              </a:spcAft>
              <a:buNone/>
            </a:pPr>
            <a:r>
              <a:rPr lang="en" b="1" dirty="0" smtClean="0"/>
              <a:t>-Mr. Jones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dirty="0" smtClean="0"/>
              <a:t>Animal Farm</a:t>
            </a:r>
            <a:endParaRPr lang="en" i="1" dirty="0"/>
          </a:p>
        </p:txBody>
      </p:sp>
      <p:sp>
        <p:nvSpPr>
          <p:cNvPr id="110" name="Shape 110"/>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b="1" u="sng" dirty="0"/>
              <a:t>Major Plot Points:</a:t>
            </a:r>
          </a:p>
          <a:p>
            <a:pPr marL="457200" lvl="0" indent="-228600" rtl="0">
              <a:spcBef>
                <a:spcPts val="0"/>
              </a:spcBef>
              <a:buChar char="-"/>
            </a:pPr>
            <a:r>
              <a:rPr lang="en" b="1" dirty="0" smtClean="0"/>
              <a:t>At the start o the novel the animals on the farm are subjected to Mr. Jones cruel and tyrannical living and working cinditions. One pig, Old Major, shares his vision of o better life for the animals through a revolution that will take place one day.</a:t>
            </a:r>
            <a:endParaRPr lang="en" b="1" dirty="0"/>
          </a:p>
          <a:p>
            <a:pPr marL="457200" lvl="0" indent="-228600" rtl="0">
              <a:spcBef>
                <a:spcPts val="0"/>
              </a:spcBef>
              <a:buChar char="-"/>
            </a:pPr>
            <a:r>
              <a:rPr lang="en" b="1" dirty="0" smtClean="0"/>
              <a:t>Fed up with Mr. Jones the revolution takes place a lot quicker than the animals thought. The animals revolt and drive Mr. Jones off of the farm. They run the farm themselves and create a set of Seven Commandments that all animals must follow (attempt to create their own Utopia).</a:t>
            </a:r>
            <a:endParaRPr lang="en" b="1" dirty="0"/>
          </a:p>
          <a:p>
            <a:pPr lvl="0">
              <a:spcBef>
                <a:spcPts val="0"/>
              </a:spcBef>
              <a:buNone/>
            </a:pPr>
            <a:endParaRPr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dirty="0" smtClean="0"/>
              <a:t>Animal Farm</a:t>
            </a:r>
            <a:endParaRPr lang="en" i="1" dirty="0"/>
          </a:p>
        </p:txBody>
      </p:sp>
      <p:sp>
        <p:nvSpPr>
          <p:cNvPr id="116" name="Shape 116"/>
          <p:cNvSpPr txBox="1">
            <a:spLocks noGrp="1"/>
          </p:cNvSpPr>
          <p:nvPr>
            <p:ph type="body" idx="1"/>
          </p:nvPr>
        </p:nvSpPr>
        <p:spPr>
          <a:xfrm>
            <a:off x="311700" y="957111"/>
            <a:ext cx="8520600" cy="3397200"/>
          </a:xfrm>
          <a:prstGeom prst="rect">
            <a:avLst/>
          </a:prstGeom>
        </p:spPr>
        <p:txBody>
          <a:bodyPr lIns="91425" tIns="91425" rIns="91425" bIns="91425" anchor="t" anchorCtr="0">
            <a:noAutofit/>
          </a:bodyPr>
          <a:lstStyle/>
          <a:p>
            <a:pPr marL="457200" lvl="0" indent="-228600" rtl="0">
              <a:spcBef>
                <a:spcPts val="0"/>
              </a:spcBef>
              <a:buChar char="-"/>
            </a:pPr>
            <a:r>
              <a:rPr lang="en" b="1" dirty="0" smtClean="0"/>
              <a:t>Although things are going well at first (the animals are able to successful</a:t>
            </a:r>
            <a:r>
              <a:rPr lang="en-US" b="1" dirty="0" smtClean="0"/>
              <a:t>l</a:t>
            </a:r>
            <a:r>
              <a:rPr lang="en" b="1" dirty="0" smtClean="0"/>
              <a:t>y run the farm without humans), they soon take a turn for the worse.</a:t>
            </a:r>
            <a:endParaRPr lang="en" b="1" dirty="0"/>
          </a:p>
          <a:p>
            <a:pPr marL="457200" lvl="0" indent="-228600" rtl="0">
              <a:spcBef>
                <a:spcPts val="0"/>
              </a:spcBef>
              <a:buChar char="-"/>
            </a:pPr>
            <a:r>
              <a:rPr lang="en" b="1" dirty="0" smtClean="0"/>
              <a:t>The pigs gain more and more power on the farm. Two pigs, Napoleon &amp; Snowball each have their own ideas for the success on the farm. Napoleon, the more cruel and outspoken pig turns the animals on the farm against Snowball and Snowball in run off the farm.</a:t>
            </a:r>
            <a:endParaRPr lang="en" b="1" dirty="0"/>
          </a:p>
          <a:p>
            <a:pPr marL="457200" lvl="0" indent="-228600" rtl="0">
              <a:spcBef>
                <a:spcPts val="0"/>
              </a:spcBef>
              <a:buChar char="-"/>
            </a:pPr>
            <a:r>
              <a:rPr lang="en" b="1" dirty="0" smtClean="0"/>
              <a:t>Napoleon is then completely in control of the farm changing commandments and working the animals even harder than when Mr. Jones owned the farm. Napoleon becomes a completely tyrannical and cruel leader. By the end of the novel the pigs haveessentially beome humans and it is nearly impossible to determine how the two species are different on the farm.</a:t>
            </a:r>
            <a:endParaRPr lang="en" b="1" dirty="0"/>
          </a:p>
          <a:p>
            <a:pPr lvl="0">
              <a:spcBef>
                <a:spcPts val="0"/>
              </a:spcBef>
              <a:buNone/>
            </a:pPr>
            <a:endParaRP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dirty="0" smtClean="0"/>
              <a:t>Animal Farm</a:t>
            </a:r>
            <a:endParaRPr lang="en" i="1" dirty="0"/>
          </a:p>
        </p:txBody>
      </p:sp>
      <p:sp>
        <p:nvSpPr>
          <p:cNvPr id="122" name="Shape 122"/>
          <p:cNvSpPr txBox="1">
            <a:spLocks noGrp="1"/>
          </p:cNvSpPr>
          <p:nvPr>
            <p:ph type="body" idx="1"/>
          </p:nvPr>
        </p:nvSpPr>
        <p:spPr>
          <a:xfrm>
            <a:off x="311700" y="1171675"/>
            <a:ext cx="3999900" cy="3397200"/>
          </a:xfrm>
          <a:prstGeom prst="rect">
            <a:avLst/>
          </a:prstGeom>
        </p:spPr>
        <p:txBody>
          <a:bodyPr lIns="91425" tIns="91425" rIns="91425" bIns="91425" anchor="t" anchorCtr="0">
            <a:noAutofit/>
          </a:bodyPr>
          <a:lstStyle/>
          <a:p>
            <a:pPr lvl="0">
              <a:spcBef>
                <a:spcPts val="0"/>
              </a:spcBef>
              <a:buNone/>
            </a:pPr>
            <a:r>
              <a:rPr lang="en" b="1" dirty="0"/>
              <a:t>Symbols: </a:t>
            </a:r>
          </a:p>
          <a:p>
            <a:pPr lvl="0">
              <a:spcBef>
                <a:spcPts val="0"/>
              </a:spcBef>
              <a:buNone/>
            </a:pPr>
            <a:r>
              <a:rPr lang="en" dirty="0" smtClean="0"/>
              <a:t>Allegory – everything in the novel represpents some aspect of the Russian Revolution.</a:t>
            </a:r>
          </a:p>
          <a:p>
            <a:pPr lvl="0">
              <a:spcBef>
                <a:spcPts val="0"/>
              </a:spcBef>
              <a:buNone/>
            </a:pPr>
            <a:r>
              <a:rPr lang="en" dirty="0" smtClean="0"/>
              <a:t>The windmill – to expand Communism or not?</a:t>
            </a:r>
            <a:endParaRPr lang="en" dirty="0"/>
          </a:p>
        </p:txBody>
      </p:sp>
      <p:sp>
        <p:nvSpPr>
          <p:cNvPr id="123" name="Shape 123"/>
          <p:cNvSpPr txBox="1">
            <a:spLocks noGrp="1"/>
          </p:cNvSpPr>
          <p:nvPr>
            <p:ph type="body" idx="2"/>
          </p:nvPr>
        </p:nvSpPr>
        <p:spPr>
          <a:xfrm>
            <a:off x="4832400" y="1171675"/>
            <a:ext cx="3999900" cy="3397200"/>
          </a:xfrm>
          <a:prstGeom prst="rect">
            <a:avLst/>
          </a:prstGeom>
        </p:spPr>
        <p:txBody>
          <a:bodyPr lIns="91425" tIns="91425" rIns="91425" bIns="91425" anchor="t" anchorCtr="0">
            <a:noAutofit/>
          </a:bodyPr>
          <a:lstStyle/>
          <a:p>
            <a:pPr lvl="0">
              <a:spcBef>
                <a:spcPts val="0"/>
              </a:spcBef>
              <a:buNone/>
            </a:pPr>
            <a:r>
              <a:rPr lang="en" b="1" dirty="0" smtClean="0"/>
              <a:t>Thematic Topics/Purpose</a:t>
            </a:r>
            <a:r>
              <a:rPr lang="en" b="1" dirty="0"/>
              <a:t>: </a:t>
            </a:r>
          </a:p>
          <a:p>
            <a:pPr lvl="0">
              <a:spcBef>
                <a:spcPts val="0"/>
              </a:spcBef>
              <a:buNone/>
            </a:pPr>
            <a:r>
              <a:rPr lang="en" dirty="0" smtClean="0">
                <a:solidFill>
                  <a:srgbClr val="222222"/>
                </a:solidFill>
                <a:latin typeface="Old Standard TT" panose="020B0604020202020204" charset="0"/>
                <a:ea typeface="Old Standard TT" panose="020B0604020202020204" charset="0"/>
                <a:cs typeface="Old Standard TT" panose="020B0604020202020204" charset="0"/>
                <a:sym typeface="Arial"/>
              </a:rPr>
              <a:t>-Class Differences</a:t>
            </a:r>
          </a:p>
          <a:p>
            <a:pPr lvl="0">
              <a:spcBef>
                <a:spcPts val="0"/>
              </a:spcBef>
              <a:buNone/>
            </a:pPr>
            <a:r>
              <a:rPr lang="en" dirty="0" smtClean="0">
                <a:solidFill>
                  <a:srgbClr val="222222"/>
                </a:solidFill>
                <a:latin typeface="Old Standard TT" panose="020B0604020202020204" charset="0"/>
                <a:ea typeface="Old Standard TT" panose="020B0604020202020204" charset="0"/>
                <a:cs typeface="Old Standard TT" panose="020B0604020202020204" charset="0"/>
                <a:sym typeface="Arial"/>
              </a:rPr>
              <a:t>-Abuse of power by those who gain it</a:t>
            </a:r>
          </a:p>
          <a:p>
            <a:pPr lvl="0">
              <a:spcBef>
                <a:spcPts val="0"/>
              </a:spcBef>
              <a:buNone/>
            </a:pPr>
            <a:r>
              <a:rPr lang="en" dirty="0" smtClean="0">
                <a:solidFill>
                  <a:srgbClr val="222222"/>
                </a:solidFill>
                <a:latin typeface="Old Standard TT" panose="020B0604020202020204" charset="0"/>
                <a:ea typeface="Old Standard TT" panose="020B0604020202020204" charset="0"/>
                <a:cs typeface="Old Standard TT" panose="020B0604020202020204" charset="0"/>
                <a:sym typeface="Arial"/>
              </a:rPr>
              <a:t>-Danger of naivety/being uneducated</a:t>
            </a:r>
          </a:p>
          <a:p>
            <a:pPr lvl="0">
              <a:spcBef>
                <a:spcPts val="0"/>
              </a:spcBef>
              <a:buNone/>
            </a:pPr>
            <a:r>
              <a:rPr lang="en" dirty="0" smtClean="0">
                <a:solidFill>
                  <a:srgbClr val="222222"/>
                </a:solidFill>
                <a:latin typeface="Old Standard TT" panose="020B0604020202020204" charset="0"/>
                <a:ea typeface="Old Standard TT" panose="020B0604020202020204" charset="0"/>
                <a:cs typeface="Old Standard TT" panose="020B0604020202020204" charset="0"/>
                <a:sym typeface="Arial"/>
              </a:rPr>
              <a:t>-Abuse &amp; power of language &amp; propoganda</a:t>
            </a:r>
          </a:p>
          <a:p>
            <a:pPr lvl="0">
              <a:spcBef>
                <a:spcPts val="0"/>
              </a:spcBef>
              <a:buNone/>
            </a:pPr>
            <a:r>
              <a:rPr lang="en" dirty="0" smtClean="0">
                <a:solidFill>
                  <a:srgbClr val="222222"/>
                </a:solidFill>
                <a:latin typeface="Old Standard TT" panose="020B0604020202020204" charset="0"/>
                <a:ea typeface="Old Standard TT" panose="020B0604020202020204" charset="0"/>
                <a:cs typeface="Old Standard TT" panose="020B0604020202020204" charset="0"/>
                <a:sym typeface="Arial"/>
              </a:rPr>
              <a:t>-Lies &amp; deceit</a:t>
            </a:r>
          </a:p>
          <a:p>
            <a:pPr lvl="0">
              <a:spcBef>
                <a:spcPts val="0"/>
              </a:spcBef>
              <a:buNone/>
            </a:pPr>
            <a:r>
              <a:rPr lang="en" dirty="0" smtClean="0">
                <a:solidFill>
                  <a:srgbClr val="222222"/>
                </a:solidFill>
                <a:latin typeface="Old Standard TT" panose="020B0604020202020204" charset="0"/>
                <a:ea typeface="Old Standard TT" panose="020B0604020202020204" charset="0"/>
                <a:cs typeface="Old Standard TT" panose="020B0604020202020204" charset="0"/>
                <a:sym typeface="Arial"/>
              </a:rPr>
              <a:t>-Dreams, hopes, &amp; plans</a:t>
            </a:r>
            <a:endParaRPr lang="en" dirty="0">
              <a:solidFill>
                <a:srgbClr val="222222"/>
              </a:solidFill>
              <a:latin typeface="Old Standard TT" panose="020B0604020202020204" charset="0"/>
              <a:ea typeface="Old Standard TT" panose="020B0604020202020204" charset="0"/>
              <a:cs typeface="Old Standard TT" panose="020B0604020202020204" charset="0"/>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0" y="0"/>
            <a:ext cx="8520600" cy="613200"/>
          </a:xfrm>
          <a:prstGeom prst="rect">
            <a:avLst/>
          </a:prstGeom>
        </p:spPr>
        <p:txBody>
          <a:bodyPr lIns="91425" tIns="91425" rIns="91425" bIns="91425" anchor="t" anchorCtr="0">
            <a:noAutofit/>
          </a:bodyPr>
          <a:lstStyle/>
          <a:p>
            <a:pPr lvl="0">
              <a:spcBef>
                <a:spcPts val="0"/>
              </a:spcBef>
              <a:buNone/>
            </a:pPr>
            <a:r>
              <a:rPr lang="en" i="1" dirty="0"/>
              <a:t>The Catcher in the Rye: </a:t>
            </a:r>
          </a:p>
        </p:txBody>
      </p:sp>
      <p:sp>
        <p:nvSpPr>
          <p:cNvPr id="148" name="Shape 148"/>
          <p:cNvSpPr txBox="1">
            <a:spLocks noGrp="1"/>
          </p:cNvSpPr>
          <p:nvPr>
            <p:ph type="body" idx="1"/>
          </p:nvPr>
        </p:nvSpPr>
        <p:spPr>
          <a:xfrm>
            <a:off x="134471" y="613200"/>
            <a:ext cx="4177129" cy="4530300"/>
          </a:xfrm>
          <a:prstGeom prst="rect">
            <a:avLst/>
          </a:prstGeom>
        </p:spPr>
        <p:txBody>
          <a:bodyPr lIns="91425" tIns="91425" rIns="91425" bIns="91425" anchor="t" anchorCtr="0">
            <a:noAutofit/>
          </a:bodyPr>
          <a:lstStyle/>
          <a:p>
            <a:pPr lvl="0">
              <a:spcBef>
                <a:spcPts val="0"/>
              </a:spcBef>
              <a:buClr>
                <a:schemeClr val="dk1"/>
              </a:buClr>
              <a:buSzPct val="78571"/>
              <a:buFont typeface="Arial"/>
              <a:buNone/>
            </a:pPr>
            <a:r>
              <a:rPr lang="en" b="1" dirty="0"/>
              <a:t>Author: J.D. Salinger</a:t>
            </a:r>
          </a:p>
          <a:p>
            <a:pPr lvl="0">
              <a:spcBef>
                <a:spcPts val="0"/>
              </a:spcBef>
              <a:buClr>
                <a:schemeClr val="dk1"/>
              </a:buClr>
              <a:buSzPct val="78571"/>
              <a:buFont typeface="Arial"/>
              <a:buNone/>
            </a:pPr>
            <a:r>
              <a:rPr lang="en" b="1" dirty="0"/>
              <a:t>Genre: Novel/Fiction</a:t>
            </a:r>
          </a:p>
          <a:p>
            <a:pPr lvl="0">
              <a:spcBef>
                <a:spcPts val="0"/>
              </a:spcBef>
              <a:buClr>
                <a:schemeClr val="dk1"/>
              </a:buClr>
              <a:buSzPct val="78571"/>
              <a:buFont typeface="Arial"/>
              <a:buNone/>
            </a:pPr>
            <a:r>
              <a:rPr lang="en" b="1" dirty="0"/>
              <a:t>Historical Context: Written just after WWII, memories of the atomic bomb and war are mentioned</a:t>
            </a:r>
          </a:p>
          <a:p>
            <a:pPr lvl="0">
              <a:spcBef>
                <a:spcPts val="0"/>
              </a:spcBef>
              <a:buClr>
                <a:schemeClr val="dk1"/>
              </a:buClr>
              <a:buSzPct val="78571"/>
              <a:buFont typeface="Arial"/>
              <a:buNone/>
            </a:pPr>
            <a:r>
              <a:rPr lang="en" b="1" dirty="0"/>
              <a:t>Setting: 1950s (mostly NY), Pencey Prep is in PA (a long weekend around December</a:t>
            </a:r>
            <a:r>
              <a:rPr lang="en" b="1" dirty="0" smtClean="0"/>
              <a:t>), Holden tells his story from a rest home in California </a:t>
            </a:r>
            <a:endParaRPr lang="en" b="1" dirty="0"/>
          </a:p>
          <a:p>
            <a:pPr lvl="0">
              <a:spcBef>
                <a:spcPts val="0"/>
              </a:spcBef>
              <a:buClr>
                <a:schemeClr val="dk1"/>
              </a:buClr>
              <a:buSzPct val="78571"/>
              <a:buFont typeface="Arial"/>
              <a:buNone/>
            </a:pPr>
            <a:r>
              <a:rPr lang="en" b="1" dirty="0"/>
              <a:t>Point of View:  1st Person narration (Holden Caulfield</a:t>
            </a:r>
            <a:r>
              <a:rPr lang="en" b="1" dirty="0" smtClean="0"/>
              <a:t>), story is a flashback of what happened to Holden</a:t>
            </a:r>
            <a:endParaRPr lang="en" b="1" dirty="0"/>
          </a:p>
          <a:p>
            <a:pPr lvl="0">
              <a:spcBef>
                <a:spcPts val="0"/>
              </a:spcBef>
              <a:buClr>
                <a:schemeClr val="dk1"/>
              </a:buClr>
              <a:buSzPct val="78571"/>
              <a:buFont typeface="Arial"/>
              <a:buNone/>
            </a:pPr>
            <a:r>
              <a:rPr lang="en" b="1" dirty="0"/>
              <a:t>Tone: Cynical, depressing, pessimistic, condescending, bitter, </a:t>
            </a:r>
            <a:r>
              <a:rPr lang="en" b="1" dirty="0" smtClean="0"/>
              <a:t>hopeless at times</a:t>
            </a:r>
            <a:endParaRPr lang="en" b="1" dirty="0"/>
          </a:p>
        </p:txBody>
      </p:sp>
      <p:sp>
        <p:nvSpPr>
          <p:cNvPr id="149" name="Shape 149"/>
          <p:cNvSpPr txBox="1">
            <a:spLocks noGrp="1"/>
          </p:cNvSpPr>
          <p:nvPr>
            <p:ph type="body" idx="2"/>
          </p:nvPr>
        </p:nvSpPr>
        <p:spPr>
          <a:xfrm>
            <a:off x="4832400" y="613200"/>
            <a:ext cx="3999900" cy="4049841"/>
          </a:xfrm>
          <a:prstGeom prst="rect">
            <a:avLst/>
          </a:prstGeom>
        </p:spPr>
        <p:txBody>
          <a:bodyPr lIns="91425" tIns="91425" rIns="91425" bIns="91425" anchor="t" anchorCtr="0">
            <a:noAutofit/>
          </a:bodyPr>
          <a:lstStyle/>
          <a:p>
            <a:pPr lvl="0">
              <a:spcBef>
                <a:spcPts val="0"/>
              </a:spcBef>
              <a:buNone/>
            </a:pPr>
            <a:r>
              <a:rPr lang="en" b="1" u="sng" dirty="0"/>
              <a:t>Main Characters: </a:t>
            </a:r>
          </a:p>
          <a:p>
            <a:pPr lvl="0">
              <a:lnSpc>
                <a:spcPct val="100000"/>
              </a:lnSpc>
              <a:spcBef>
                <a:spcPts val="0"/>
              </a:spcBef>
              <a:spcAft>
                <a:spcPts val="600"/>
              </a:spcAft>
              <a:buNone/>
            </a:pPr>
            <a:r>
              <a:rPr lang="en" dirty="0"/>
              <a:t>-Holden Caulfield 		</a:t>
            </a:r>
            <a:endParaRPr lang="en" dirty="0" smtClean="0"/>
          </a:p>
          <a:p>
            <a:pPr lvl="0">
              <a:lnSpc>
                <a:spcPct val="100000"/>
              </a:lnSpc>
              <a:spcBef>
                <a:spcPts val="0"/>
              </a:spcBef>
              <a:spcAft>
                <a:spcPts val="600"/>
              </a:spcAft>
              <a:buNone/>
            </a:pPr>
            <a:r>
              <a:rPr lang="en" dirty="0" smtClean="0"/>
              <a:t>-</a:t>
            </a:r>
            <a:r>
              <a:rPr lang="en" dirty="0"/>
              <a:t>Mr. Spencer</a:t>
            </a:r>
          </a:p>
          <a:p>
            <a:pPr lvl="0">
              <a:lnSpc>
                <a:spcPct val="100000"/>
              </a:lnSpc>
              <a:spcBef>
                <a:spcPts val="0"/>
              </a:spcBef>
              <a:spcAft>
                <a:spcPts val="600"/>
              </a:spcAft>
              <a:buNone/>
            </a:pPr>
            <a:r>
              <a:rPr lang="en" dirty="0"/>
              <a:t>-Jane Gallagher 			</a:t>
            </a:r>
            <a:endParaRPr lang="en" dirty="0" smtClean="0"/>
          </a:p>
          <a:p>
            <a:pPr lvl="0">
              <a:lnSpc>
                <a:spcPct val="100000"/>
              </a:lnSpc>
              <a:spcBef>
                <a:spcPts val="0"/>
              </a:spcBef>
              <a:spcAft>
                <a:spcPts val="600"/>
              </a:spcAft>
              <a:buNone/>
            </a:pPr>
            <a:r>
              <a:rPr lang="en" dirty="0" smtClean="0"/>
              <a:t>-</a:t>
            </a:r>
            <a:r>
              <a:rPr lang="en" dirty="0"/>
              <a:t>Sally Hayes</a:t>
            </a:r>
          </a:p>
          <a:p>
            <a:pPr lvl="0">
              <a:lnSpc>
                <a:spcPct val="100000"/>
              </a:lnSpc>
              <a:spcBef>
                <a:spcPts val="0"/>
              </a:spcBef>
              <a:spcAft>
                <a:spcPts val="600"/>
              </a:spcAft>
              <a:buNone/>
            </a:pPr>
            <a:r>
              <a:rPr lang="en" dirty="0"/>
              <a:t>-Ackley 				</a:t>
            </a:r>
            <a:endParaRPr lang="en" dirty="0" smtClean="0"/>
          </a:p>
          <a:p>
            <a:pPr lvl="0">
              <a:lnSpc>
                <a:spcPct val="100000"/>
              </a:lnSpc>
              <a:spcBef>
                <a:spcPts val="0"/>
              </a:spcBef>
              <a:spcAft>
                <a:spcPts val="600"/>
              </a:spcAft>
              <a:buNone/>
            </a:pPr>
            <a:r>
              <a:rPr lang="en" dirty="0" smtClean="0"/>
              <a:t>-</a:t>
            </a:r>
            <a:r>
              <a:rPr lang="en" dirty="0"/>
              <a:t>Mr. Antolini</a:t>
            </a:r>
          </a:p>
          <a:p>
            <a:pPr lvl="0">
              <a:lnSpc>
                <a:spcPct val="100000"/>
              </a:lnSpc>
              <a:spcBef>
                <a:spcPts val="0"/>
              </a:spcBef>
              <a:spcAft>
                <a:spcPts val="600"/>
              </a:spcAft>
              <a:buNone/>
            </a:pPr>
            <a:r>
              <a:rPr lang="en" dirty="0"/>
              <a:t>-Stradlater 		</a:t>
            </a:r>
          </a:p>
          <a:p>
            <a:pPr lvl="0">
              <a:lnSpc>
                <a:spcPct val="100000"/>
              </a:lnSpc>
              <a:spcBef>
                <a:spcPts val="0"/>
              </a:spcBef>
              <a:spcAft>
                <a:spcPts val="600"/>
              </a:spcAft>
              <a:buNone/>
            </a:pPr>
            <a:r>
              <a:rPr lang="en" dirty="0" smtClean="0"/>
              <a:t>-</a:t>
            </a:r>
            <a:r>
              <a:rPr lang="en" dirty="0"/>
              <a:t>Carl Luce </a:t>
            </a:r>
          </a:p>
          <a:p>
            <a:pPr lvl="0">
              <a:lnSpc>
                <a:spcPct val="100000"/>
              </a:lnSpc>
              <a:spcBef>
                <a:spcPts val="0"/>
              </a:spcBef>
              <a:spcAft>
                <a:spcPts val="600"/>
              </a:spcAft>
              <a:buNone/>
            </a:pPr>
            <a:r>
              <a:rPr lang="en" dirty="0"/>
              <a:t>-Phoebe 				</a:t>
            </a:r>
            <a:endParaRPr lang="en" dirty="0" smtClean="0"/>
          </a:p>
          <a:p>
            <a:pPr lvl="0">
              <a:lnSpc>
                <a:spcPct val="100000"/>
              </a:lnSpc>
              <a:spcBef>
                <a:spcPts val="0"/>
              </a:spcBef>
              <a:spcAft>
                <a:spcPts val="600"/>
              </a:spcAft>
              <a:buNone/>
            </a:pPr>
            <a:r>
              <a:rPr lang="en" dirty="0" smtClean="0"/>
              <a:t>-</a:t>
            </a:r>
            <a:r>
              <a:rPr lang="en" dirty="0"/>
              <a:t>Maurice </a:t>
            </a:r>
          </a:p>
          <a:p>
            <a:pPr lvl="0">
              <a:lnSpc>
                <a:spcPct val="100000"/>
              </a:lnSpc>
              <a:spcBef>
                <a:spcPts val="0"/>
              </a:spcBef>
              <a:spcAft>
                <a:spcPts val="600"/>
              </a:spcAft>
              <a:buNone/>
            </a:pPr>
            <a:r>
              <a:rPr lang="en" dirty="0"/>
              <a:t>-Allie 				</a:t>
            </a:r>
            <a:endParaRPr lang="en" dirty="0" smtClean="0"/>
          </a:p>
          <a:p>
            <a:pPr lvl="0">
              <a:lnSpc>
                <a:spcPct val="100000"/>
              </a:lnSpc>
              <a:spcBef>
                <a:spcPts val="0"/>
              </a:spcBef>
              <a:spcAft>
                <a:spcPts val="600"/>
              </a:spcAft>
              <a:buNone/>
            </a:pPr>
            <a:r>
              <a:rPr lang="en" dirty="0" smtClean="0"/>
              <a:t>-</a:t>
            </a:r>
            <a:r>
              <a:rPr lang="en" dirty="0"/>
              <a:t>Sunny</a:t>
            </a:r>
          </a:p>
          <a:p>
            <a:pPr lvl="0">
              <a:lnSpc>
                <a:spcPct val="100000"/>
              </a:lnSpc>
              <a:spcBef>
                <a:spcPts val="0"/>
              </a:spcBef>
              <a:spcAft>
                <a:spcPts val="600"/>
              </a:spcAft>
              <a:buNone/>
            </a:pPr>
            <a:r>
              <a:rPr lang="en" dirty="0"/>
              <a:t>-D.B.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a:t>The Catcher in the Rye </a:t>
            </a:r>
          </a:p>
        </p:txBody>
      </p:sp>
      <p:sp>
        <p:nvSpPr>
          <p:cNvPr id="155" name="Shape 155"/>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b="1" u="sng"/>
              <a:t>Major Ideas/Plot Points: </a:t>
            </a:r>
          </a:p>
          <a:p>
            <a:pPr marL="457200" lvl="0" indent="-228600" rtl="0">
              <a:spcBef>
                <a:spcPts val="0"/>
              </a:spcBef>
              <a:buChar char="-"/>
            </a:pPr>
            <a:r>
              <a:rPr lang="en" b="1"/>
              <a:t>The novel begins with Holden narrating from a psychiatric facility.  He recounts his last weekend at Pencey Prep.  Holden is leaving because he was expelled for failing ⅘ classes. </a:t>
            </a:r>
          </a:p>
          <a:p>
            <a:pPr marL="457200" lvl="0" indent="-228600" rtl="0">
              <a:spcBef>
                <a:spcPts val="0"/>
              </a:spcBef>
              <a:buChar char="-"/>
            </a:pPr>
            <a:r>
              <a:rPr lang="en" b="1"/>
              <a:t>Through his adventures, interactions and observations, we see that Holden wants to connect with other people on an adult level, while part of him wants to reject the adult world and label it as “phony.”  To escape, he wants to retreat into his own memories of childhood.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Catcher in the Rye</a:t>
            </a:r>
            <a:endParaRPr lang="en-US" dirty="0"/>
          </a:p>
        </p:txBody>
      </p:sp>
      <p:sp>
        <p:nvSpPr>
          <p:cNvPr id="3" name="Text Placeholder 2"/>
          <p:cNvSpPr>
            <a:spLocks noGrp="1"/>
          </p:cNvSpPr>
          <p:nvPr>
            <p:ph type="body" idx="1"/>
          </p:nvPr>
        </p:nvSpPr>
        <p:spPr/>
        <p:txBody>
          <a:bodyPr/>
          <a:lstStyle/>
          <a:p>
            <a:r>
              <a:rPr lang="en-US" b="1" dirty="0" smtClean="0"/>
              <a:t>Thematic Topics</a:t>
            </a:r>
          </a:p>
          <a:p>
            <a:r>
              <a:rPr lang="en-US" dirty="0" smtClean="0"/>
              <a:t>-Loss of innocence/painfulness of growing up</a:t>
            </a:r>
          </a:p>
          <a:p>
            <a:r>
              <a:rPr lang="en-US" dirty="0" smtClean="0"/>
              <a:t>-Isolation/alienation as a form of self protection</a:t>
            </a:r>
          </a:p>
          <a:p>
            <a:r>
              <a:rPr lang="en-US" dirty="0" smtClean="0"/>
              <a:t>-Youth</a:t>
            </a:r>
          </a:p>
          <a:p>
            <a:r>
              <a:rPr lang="en-US" dirty="0" smtClean="0"/>
              <a:t>-Wisdom &amp; knowledge</a:t>
            </a:r>
          </a:p>
          <a:p>
            <a:r>
              <a:rPr lang="en-US" dirty="0" smtClean="0"/>
              <a:t>-Phoniness of the adult world</a:t>
            </a:r>
            <a:endParaRPr lang="en-US" dirty="0"/>
          </a:p>
        </p:txBody>
      </p:sp>
    </p:spTree>
    <p:extLst>
      <p:ext uri="{BB962C8B-B14F-4D97-AF65-F5344CB8AC3E}">
        <p14:creationId xmlns:p14="http://schemas.microsoft.com/office/powerpoint/2010/main" val="241105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a:t>The Lord of the Flies </a:t>
            </a:r>
          </a:p>
        </p:txBody>
      </p:sp>
      <p:sp>
        <p:nvSpPr>
          <p:cNvPr id="66" name="Shape 66"/>
          <p:cNvSpPr txBox="1">
            <a:spLocks noGrp="1"/>
          </p:cNvSpPr>
          <p:nvPr>
            <p:ph type="body" idx="1"/>
          </p:nvPr>
        </p:nvSpPr>
        <p:spPr>
          <a:xfrm>
            <a:off x="311700" y="1171675"/>
            <a:ext cx="4723800" cy="3892800"/>
          </a:xfrm>
          <a:prstGeom prst="rect">
            <a:avLst/>
          </a:prstGeom>
        </p:spPr>
        <p:txBody>
          <a:bodyPr lIns="91425" tIns="91425" rIns="91425" bIns="91425" anchor="t" anchorCtr="0">
            <a:noAutofit/>
          </a:bodyPr>
          <a:lstStyle/>
          <a:p>
            <a:pPr lvl="0">
              <a:spcBef>
                <a:spcPts val="0"/>
              </a:spcBef>
              <a:buNone/>
            </a:pPr>
            <a:r>
              <a:rPr lang="en" b="1" u="sng"/>
              <a:t>Key Facts: </a:t>
            </a:r>
          </a:p>
          <a:p>
            <a:pPr lvl="0">
              <a:spcBef>
                <a:spcPts val="0"/>
              </a:spcBef>
              <a:buNone/>
            </a:pPr>
            <a:r>
              <a:rPr lang="en" b="1"/>
              <a:t>Author: William Golding</a:t>
            </a:r>
          </a:p>
          <a:p>
            <a:pPr lvl="0">
              <a:spcBef>
                <a:spcPts val="0"/>
              </a:spcBef>
              <a:buNone/>
            </a:pPr>
            <a:r>
              <a:rPr lang="en" b="1"/>
              <a:t>Genre: novel/allegory (novel that is interpreted to reveal a hidden meaning, typically moral or political) </a:t>
            </a:r>
          </a:p>
          <a:p>
            <a:pPr lvl="0">
              <a:spcBef>
                <a:spcPts val="0"/>
              </a:spcBef>
              <a:buNone/>
            </a:pPr>
            <a:r>
              <a:rPr lang="en" b="1"/>
              <a:t>Historical Context: Written after WWII when there was fear of the Atomic Bomb and The Cold War </a:t>
            </a:r>
          </a:p>
          <a:p>
            <a:pPr lvl="0">
              <a:spcBef>
                <a:spcPts val="0"/>
              </a:spcBef>
              <a:buNone/>
            </a:pPr>
            <a:r>
              <a:rPr lang="en" b="1"/>
              <a:t>Setting: an uninhabited island during a major world war→ plane was shot down and crashed</a:t>
            </a:r>
          </a:p>
          <a:p>
            <a:pPr lvl="0">
              <a:spcBef>
                <a:spcPts val="0"/>
              </a:spcBef>
              <a:buNone/>
            </a:pPr>
            <a:r>
              <a:rPr lang="en" b="1"/>
              <a:t>Point of View: 3rd Person Omniscient  </a:t>
            </a:r>
          </a:p>
          <a:p>
            <a:pPr lvl="0">
              <a:spcBef>
                <a:spcPts val="0"/>
              </a:spcBef>
              <a:buNone/>
            </a:pPr>
            <a:r>
              <a:rPr lang="en" b="1"/>
              <a:t>Tone: Dark, Violent, Pessimistic </a:t>
            </a:r>
          </a:p>
          <a:p>
            <a:pPr lvl="0">
              <a:spcBef>
                <a:spcPts val="0"/>
              </a:spcBef>
              <a:buNone/>
            </a:pPr>
            <a:endParaRPr/>
          </a:p>
        </p:txBody>
      </p:sp>
      <p:sp>
        <p:nvSpPr>
          <p:cNvPr id="67" name="Shape 67"/>
          <p:cNvSpPr txBox="1">
            <a:spLocks noGrp="1"/>
          </p:cNvSpPr>
          <p:nvPr>
            <p:ph type="body" idx="2"/>
          </p:nvPr>
        </p:nvSpPr>
        <p:spPr>
          <a:xfrm>
            <a:off x="5144100" y="1116325"/>
            <a:ext cx="3688200" cy="3892800"/>
          </a:xfrm>
          <a:prstGeom prst="rect">
            <a:avLst/>
          </a:prstGeom>
        </p:spPr>
        <p:txBody>
          <a:bodyPr lIns="91425" tIns="91425" rIns="91425" bIns="91425" anchor="t" anchorCtr="0">
            <a:noAutofit/>
          </a:bodyPr>
          <a:lstStyle/>
          <a:p>
            <a:pPr lvl="0">
              <a:spcBef>
                <a:spcPts val="0"/>
              </a:spcBef>
              <a:buClr>
                <a:schemeClr val="dk1"/>
              </a:buClr>
              <a:buSzPct val="78571"/>
              <a:buFont typeface="Arial"/>
              <a:buNone/>
            </a:pPr>
            <a:r>
              <a:rPr lang="en" b="1" u="sng"/>
              <a:t>Main Characters and Associated Symbols:</a:t>
            </a:r>
            <a:r>
              <a:rPr lang="en" b="1"/>
              <a:t> </a:t>
            </a:r>
          </a:p>
          <a:p>
            <a:pPr lvl="0">
              <a:spcBef>
                <a:spcPts val="0"/>
              </a:spcBef>
              <a:buClr>
                <a:schemeClr val="dk1"/>
              </a:buClr>
              <a:buSzPct val="78571"/>
              <a:buFont typeface="Arial"/>
              <a:buNone/>
            </a:pPr>
            <a:r>
              <a:rPr lang="en" b="1"/>
              <a:t>-Ralph (protagonist)--democracy/failed leadership</a:t>
            </a:r>
          </a:p>
          <a:p>
            <a:pPr lvl="0">
              <a:spcBef>
                <a:spcPts val="0"/>
              </a:spcBef>
              <a:buClr>
                <a:schemeClr val="dk1"/>
              </a:buClr>
              <a:buSzPct val="78571"/>
              <a:buFont typeface="Arial"/>
              <a:buNone/>
            </a:pPr>
            <a:r>
              <a:rPr lang="en" b="1"/>
              <a:t>-Jack (antagonist)--savagery, authoritarian leadership, ruthlessness/violence</a:t>
            </a:r>
          </a:p>
          <a:p>
            <a:pPr lvl="0">
              <a:spcBef>
                <a:spcPts val="0"/>
              </a:spcBef>
              <a:buClr>
                <a:schemeClr val="dk1"/>
              </a:buClr>
              <a:buSzPct val="78571"/>
              <a:buFont typeface="Arial"/>
              <a:buNone/>
            </a:pPr>
            <a:r>
              <a:rPr lang="en" b="1"/>
              <a:t>-Piggy: intellect, logic, reason and the loss of, technology </a:t>
            </a:r>
          </a:p>
          <a:p>
            <a:pPr lvl="0">
              <a:spcBef>
                <a:spcPts val="0"/>
              </a:spcBef>
              <a:buClr>
                <a:schemeClr val="dk1"/>
              </a:buClr>
              <a:buSzPct val="78571"/>
              <a:buFont typeface="Arial"/>
              <a:buNone/>
            </a:pPr>
            <a:r>
              <a:rPr lang="en" b="1"/>
              <a:t>-Simon: spirituality </a:t>
            </a:r>
          </a:p>
          <a:p>
            <a:pPr lvl="0">
              <a:spcBef>
                <a:spcPts val="0"/>
              </a:spcBef>
              <a:buClr>
                <a:schemeClr val="dk1"/>
              </a:buClr>
              <a:buSzPct val="78571"/>
              <a:buFont typeface="Arial"/>
              <a:buNone/>
            </a:pPr>
            <a:r>
              <a:rPr lang="en" b="1"/>
              <a:t>-Samneric: conformity </a:t>
            </a:r>
          </a:p>
          <a:p>
            <a:pPr lvl="0">
              <a:spcBef>
                <a:spcPts val="0"/>
              </a:spcBef>
              <a:buClr>
                <a:schemeClr val="dk1"/>
              </a:buClr>
              <a:buSzPct val="78571"/>
              <a:buFont typeface="Arial"/>
              <a:buNone/>
            </a:pPr>
            <a:r>
              <a:rPr lang="en" b="1"/>
              <a:t>-Roger: human potential for violence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a:t>The Lord of the Flies</a:t>
            </a:r>
          </a:p>
        </p:txBody>
      </p:sp>
      <p:sp>
        <p:nvSpPr>
          <p:cNvPr id="73" name="Shape 73"/>
          <p:cNvSpPr txBox="1">
            <a:spLocks noGrp="1"/>
          </p:cNvSpPr>
          <p:nvPr>
            <p:ph type="body" idx="1"/>
          </p:nvPr>
        </p:nvSpPr>
        <p:spPr>
          <a:xfrm>
            <a:off x="311700" y="961050"/>
            <a:ext cx="8520600" cy="3685500"/>
          </a:xfrm>
          <a:prstGeom prst="rect">
            <a:avLst/>
          </a:prstGeom>
        </p:spPr>
        <p:txBody>
          <a:bodyPr lIns="91425" tIns="91425" rIns="91425" bIns="91425" anchor="t" anchorCtr="0">
            <a:noAutofit/>
          </a:bodyPr>
          <a:lstStyle/>
          <a:p>
            <a:pPr lvl="0">
              <a:spcBef>
                <a:spcPts val="0"/>
              </a:spcBef>
              <a:buNone/>
            </a:pPr>
            <a:r>
              <a:rPr lang="en" b="1"/>
              <a:t>Major Plot Points: </a:t>
            </a:r>
          </a:p>
          <a:p>
            <a:pPr lvl="0">
              <a:spcBef>
                <a:spcPts val="0"/>
              </a:spcBef>
              <a:buNone/>
            </a:pPr>
            <a:r>
              <a:rPr lang="en" b="1"/>
              <a:t>-During an evacuation from a private school, the boys’ plane is shot down and they land on a tropical island--free from human civilization and rules. </a:t>
            </a:r>
          </a:p>
          <a:p>
            <a:pPr lvl="0">
              <a:spcBef>
                <a:spcPts val="0"/>
              </a:spcBef>
              <a:buNone/>
            </a:pPr>
            <a:r>
              <a:rPr lang="en" b="1"/>
              <a:t>-The boys hold an assembly on the beach to elect a leader.  Ralph defeats Jack, who is furious/jealous about losing.  As the boys explore the island, tension rises and Jack becomes obsessed with hunting. Ralph is angered by this because he believes the boys should focus on building shelters and maintaining a signal fire. </a:t>
            </a:r>
          </a:p>
          <a:p>
            <a:pPr lvl="0">
              <a:spcBef>
                <a:spcPts val="0"/>
              </a:spcBef>
              <a:buNone/>
            </a:pPr>
            <a:r>
              <a:rPr lang="en" b="1"/>
              <a:t>-The boys’ begin to complain about a “beastie” (symbolizing evil) lurking in the surrounding forest and grow fearful.  The groups begin to divide into two camps. </a:t>
            </a:r>
          </a:p>
          <a:p>
            <a:pPr lvl="0">
              <a:spcBef>
                <a:spcPts val="0"/>
              </a:spcBef>
              <a:buNone/>
            </a:pP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i="1"/>
              <a:t>The Lord of the Flies</a:t>
            </a:r>
          </a:p>
          <a:p>
            <a:pPr lvl="0">
              <a:spcBef>
                <a:spcPts val="0"/>
              </a:spcBef>
              <a:buNone/>
            </a:pPr>
            <a:endParaRPr/>
          </a:p>
        </p:txBody>
      </p:sp>
      <p:sp>
        <p:nvSpPr>
          <p:cNvPr id="79" name="Shape 79"/>
          <p:cNvSpPr txBox="1">
            <a:spLocks noGrp="1"/>
          </p:cNvSpPr>
          <p:nvPr>
            <p:ph type="body" idx="1"/>
          </p:nvPr>
        </p:nvSpPr>
        <p:spPr>
          <a:xfrm>
            <a:off x="311700" y="1171600"/>
            <a:ext cx="8520600" cy="3972000"/>
          </a:xfrm>
          <a:prstGeom prst="rect">
            <a:avLst/>
          </a:prstGeom>
        </p:spPr>
        <p:txBody>
          <a:bodyPr lIns="91425" tIns="91425" rIns="91425" bIns="91425" anchor="t" anchorCtr="0">
            <a:noAutofit/>
          </a:bodyPr>
          <a:lstStyle/>
          <a:p>
            <a:pPr marL="457200" lvl="0" indent="-228600" rtl="0">
              <a:spcBef>
                <a:spcPts val="0"/>
              </a:spcBef>
              <a:buChar char="-"/>
            </a:pPr>
            <a:r>
              <a:rPr lang="en" b="1"/>
              <a:t>Simon encounters “The Lord of the Flies” (Jack’s sacrificial offering) and realizes that the beast is not a physical entity, but something that exists within each boy on the island. </a:t>
            </a:r>
          </a:p>
          <a:p>
            <a:pPr marL="457200" lvl="0" indent="-228600" rtl="0">
              <a:spcBef>
                <a:spcPts val="0"/>
              </a:spcBef>
              <a:buChar char="-"/>
            </a:pPr>
            <a:r>
              <a:rPr lang="en" b="1"/>
              <a:t>Simon tries to “spread the word” to the other boys, but he is ultimately silenced when they attack him during a violent, ritualistic celebration of the hunt--which Ralph and Piggy take part in. </a:t>
            </a:r>
          </a:p>
          <a:p>
            <a:pPr marL="457200" lvl="0" indent="-228600" rtl="0">
              <a:spcBef>
                <a:spcPts val="0"/>
              </a:spcBef>
              <a:buChar char="-"/>
            </a:pPr>
            <a:r>
              <a:rPr lang="en" b="1"/>
              <a:t>Piggy and Ralph recognize their part in Simon’s death and are afraid.  Jack forms his new tribe and raids what remains of Ralph and Piggy’s tribe. </a:t>
            </a:r>
          </a:p>
          <a:p>
            <a:pPr lvl="0" rtl="0">
              <a:spcBef>
                <a:spcPts val="0"/>
              </a:spcBef>
              <a:buNone/>
            </a:pP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a:t>The Lord of the Flies</a:t>
            </a:r>
          </a:p>
        </p:txBody>
      </p:sp>
      <p:sp>
        <p:nvSpPr>
          <p:cNvPr id="85" name="Shape 85"/>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buChar char="-"/>
            </a:pPr>
            <a:r>
              <a:rPr lang="en" b="1"/>
              <a:t>Piggy is killed when Roger releases a large rock (used for protection) and he is holding the conch which shatters.  </a:t>
            </a:r>
          </a:p>
          <a:p>
            <a:pPr lvl="0">
              <a:spcBef>
                <a:spcPts val="0"/>
              </a:spcBef>
              <a:buNone/>
            </a:pPr>
            <a:endParaRPr b="1"/>
          </a:p>
          <a:p>
            <a:pPr marL="457200" lvl="0" indent="-228600" rtl="0">
              <a:spcBef>
                <a:spcPts val="0"/>
              </a:spcBef>
              <a:buChar char="-"/>
            </a:pPr>
            <a:r>
              <a:rPr lang="en" b="1"/>
              <a:t>Ralph runs from Jack’s tribe who “hunts him down” until he encounters the naval officer on the beach. </a:t>
            </a: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i="1"/>
              <a:t>The Lord of the Flies </a:t>
            </a:r>
          </a:p>
        </p:txBody>
      </p:sp>
      <p:sp>
        <p:nvSpPr>
          <p:cNvPr id="91" name="Shape 91"/>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lnSpc>
                <a:spcPct val="100000"/>
              </a:lnSpc>
              <a:spcBef>
                <a:spcPts val="0"/>
              </a:spcBef>
              <a:spcAft>
                <a:spcPts val="0"/>
              </a:spcAft>
              <a:buNone/>
            </a:pPr>
            <a:r>
              <a:rPr lang="en" b="1" dirty="0"/>
              <a:t>Symbols: </a:t>
            </a:r>
          </a:p>
          <a:p>
            <a:pPr lvl="0">
              <a:lnSpc>
                <a:spcPct val="150000"/>
              </a:lnSpc>
              <a:spcBef>
                <a:spcPts val="0"/>
              </a:spcBef>
              <a:spcAft>
                <a:spcPts val="0"/>
              </a:spcAft>
              <a:buNone/>
            </a:pPr>
            <a:r>
              <a:rPr lang="en" b="1" dirty="0"/>
              <a:t>-Conch 									</a:t>
            </a:r>
            <a:endParaRPr lang="en" b="1" dirty="0" smtClean="0"/>
          </a:p>
          <a:p>
            <a:pPr lvl="0">
              <a:lnSpc>
                <a:spcPct val="150000"/>
              </a:lnSpc>
              <a:spcBef>
                <a:spcPts val="0"/>
              </a:spcBef>
              <a:spcAft>
                <a:spcPts val="0"/>
              </a:spcAft>
              <a:buNone/>
            </a:pPr>
            <a:r>
              <a:rPr lang="en" b="1" dirty="0" smtClean="0"/>
              <a:t>-</a:t>
            </a:r>
            <a:r>
              <a:rPr lang="en" b="1" dirty="0"/>
              <a:t>The “Lord of the Flies”</a:t>
            </a:r>
          </a:p>
          <a:p>
            <a:pPr lvl="0">
              <a:lnSpc>
                <a:spcPct val="150000"/>
              </a:lnSpc>
              <a:spcBef>
                <a:spcPts val="0"/>
              </a:spcBef>
              <a:spcAft>
                <a:spcPts val="0"/>
              </a:spcAft>
              <a:buNone/>
            </a:pPr>
            <a:r>
              <a:rPr lang="en" b="1" dirty="0"/>
              <a:t>-Piggy’s glasses 							</a:t>
            </a:r>
            <a:endParaRPr lang="en" b="1" dirty="0" smtClean="0"/>
          </a:p>
          <a:p>
            <a:pPr lvl="0">
              <a:lnSpc>
                <a:spcPct val="150000"/>
              </a:lnSpc>
              <a:spcBef>
                <a:spcPts val="0"/>
              </a:spcBef>
              <a:spcAft>
                <a:spcPts val="0"/>
              </a:spcAft>
              <a:buNone/>
            </a:pPr>
            <a:r>
              <a:rPr lang="en" b="1" dirty="0" smtClean="0"/>
              <a:t>-</a:t>
            </a:r>
            <a:r>
              <a:rPr lang="en" b="1" dirty="0"/>
              <a:t>The characters themselves </a:t>
            </a:r>
          </a:p>
          <a:p>
            <a:pPr lvl="0">
              <a:lnSpc>
                <a:spcPct val="150000"/>
              </a:lnSpc>
              <a:spcBef>
                <a:spcPts val="0"/>
              </a:spcBef>
              <a:spcAft>
                <a:spcPts val="0"/>
              </a:spcAft>
              <a:buNone/>
            </a:pPr>
            <a:r>
              <a:rPr lang="en" b="1" dirty="0"/>
              <a:t>-Fire 									</a:t>
            </a:r>
            <a:endParaRPr lang="en" b="1" dirty="0" smtClean="0"/>
          </a:p>
          <a:p>
            <a:pPr lvl="0">
              <a:lnSpc>
                <a:spcPct val="150000"/>
              </a:lnSpc>
              <a:spcBef>
                <a:spcPts val="0"/>
              </a:spcBef>
              <a:spcAft>
                <a:spcPts val="0"/>
              </a:spcAft>
              <a:buNone/>
            </a:pPr>
            <a:r>
              <a:rPr lang="en" b="1" dirty="0" smtClean="0"/>
              <a:t>-</a:t>
            </a:r>
            <a:r>
              <a:rPr lang="en" b="1" dirty="0"/>
              <a:t>War Paint/The Mask/Camo</a:t>
            </a:r>
          </a:p>
          <a:p>
            <a:pPr lvl="0">
              <a:lnSpc>
                <a:spcPct val="150000"/>
              </a:lnSpc>
              <a:spcBef>
                <a:spcPts val="0"/>
              </a:spcBef>
              <a:spcAft>
                <a:spcPts val="0"/>
              </a:spcAft>
              <a:buNone/>
            </a:pPr>
            <a:r>
              <a:rPr lang="en" b="1" dirty="0"/>
              <a:t>-The Beast </a:t>
            </a:r>
          </a:p>
          <a:p>
            <a:pPr lvl="0">
              <a:lnSpc>
                <a:spcPct val="150000"/>
              </a:lnSpc>
              <a:spcBef>
                <a:spcPts val="0"/>
              </a:spcBef>
              <a:spcAft>
                <a:spcPts val="0"/>
              </a:spcAft>
              <a:buNone/>
            </a:pPr>
            <a:r>
              <a:rPr lang="en" b="1" dirty="0"/>
              <a:t>-The Parachuter</a:t>
            </a:r>
          </a:p>
          <a:p>
            <a:pPr lvl="0">
              <a:lnSpc>
                <a:spcPct val="100000"/>
              </a:lnSpc>
              <a:spcBef>
                <a:spcPts val="0"/>
              </a:spcBef>
              <a:spcAft>
                <a:spcPts val="0"/>
              </a:spcAft>
              <a:buNone/>
            </a:pPr>
            <a:endParaRPr b="1" dirty="0"/>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1544</Words>
  <Application>Microsoft Office PowerPoint</Application>
  <PresentationFormat>On-screen Show (16:9)</PresentationFormat>
  <Paragraphs>140</Paragraphs>
  <Slides>17</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Old Standard TT</vt:lpstr>
      <vt:lpstr>paperback</vt:lpstr>
      <vt:lpstr>10R Final Review</vt:lpstr>
      <vt:lpstr>The Catcher in the Rye: </vt:lpstr>
      <vt:lpstr>The Catcher in the Rye </vt:lpstr>
      <vt:lpstr>The Catcher in the Rye</vt:lpstr>
      <vt:lpstr>The Lord of the Flies </vt:lpstr>
      <vt:lpstr>The Lord of the Flies</vt:lpstr>
      <vt:lpstr>The Lord of the Flies </vt:lpstr>
      <vt:lpstr>The Lord of the Flies</vt:lpstr>
      <vt:lpstr>The Lord of the Flies </vt:lpstr>
      <vt:lpstr>Themes: </vt:lpstr>
      <vt:lpstr>A Midsummer Night’s Dream </vt:lpstr>
      <vt:lpstr>A Midsummer Night’s Dream </vt:lpstr>
      <vt:lpstr>A Midsummer Night’s Dream</vt:lpstr>
      <vt:lpstr>Animal Farm</vt:lpstr>
      <vt:lpstr>Animal Farm</vt:lpstr>
      <vt:lpstr>Animal Farm</vt:lpstr>
      <vt:lpstr>Animal Farm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10R Final Review</dc:title>
  <dc:creator>Tordy, Kerri</dc:creator>
  <cp:lastModifiedBy>Baron, Caitlin</cp:lastModifiedBy>
  <cp:revision>5</cp:revision>
  <dcterms:modified xsi:type="dcterms:W3CDTF">2017-06-02T12:00:25Z</dcterms:modified>
</cp:coreProperties>
</file>