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7" r:id="rId1"/>
  </p:sldMasterIdLst>
  <p:sldIdLst>
    <p:sldId id="256" r:id="rId2"/>
    <p:sldId id="262" r:id="rId3"/>
    <p:sldId id="257" r:id="rId4"/>
    <p:sldId id="258" r:id="rId5"/>
    <p:sldId id="259" r:id="rId6"/>
    <p:sldId id="260" r:id="rId7"/>
    <p:sldId id="26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01" d="100"/>
          <a:sy n="101" d="100"/>
        </p:scale>
        <p:origin x="126" y="2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7487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9/28/2016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4000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04291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9/28/2016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64579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29990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7570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3268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9/28/2016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90839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9/28/2016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72488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9/28/2016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1600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9/28/2016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0956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9/28/2016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96742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9/28/2016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3188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914357" y="6041361"/>
            <a:ext cx="732659" cy="365125"/>
          </a:xfrm>
        </p:spPr>
        <p:txBody>
          <a:bodyPr/>
          <a:lstStyle/>
          <a:p>
            <a:fld id="{18C79C5D-2A6F-F04D-97DA-BEF2467B64E4}" type="datetimeFigureOut">
              <a:rPr lang="en-US" smtClean="0"/>
              <a:pPr/>
              <a:t>9/28/2016</a:t>
            </a:fld>
            <a:endParaRPr lang="en-US" dirty="0"/>
          </a:p>
        </p:txBody>
      </p:sp>
      <p:sp>
        <p:nvSpPr>
          <p:cNvPr id="6" name="Footer Placeholder 5"/>
          <p:cNvSpPr>
            <a:spLocks noGrp="1"/>
          </p:cNvSpPr>
          <p:nvPr>
            <p:ph type="ftr" sz="quarter" idx="11"/>
          </p:nvPr>
        </p:nvSpPr>
        <p:spPr>
          <a:xfrm>
            <a:off x="442797" y="6041361"/>
            <a:ext cx="2471560" cy="365125"/>
          </a:xfrm>
        </p:spPr>
        <p:txBody>
          <a:bodyPr/>
          <a:lstStyle/>
          <a:p>
            <a:endParaRPr lang="en-US" dirty="0"/>
          </a:p>
        </p:txBody>
      </p:sp>
      <p:sp>
        <p:nvSpPr>
          <p:cNvPr id="7" name="Slide Number Placeholder 6"/>
          <p:cNvSpPr>
            <a:spLocks noGrp="1"/>
          </p:cNvSpPr>
          <p:nvPr>
            <p:ph type="sldNum" sz="quarter" idx="12"/>
          </p:nvPr>
        </p:nvSpPr>
        <p:spPr>
          <a:xfrm>
            <a:off x="3647017" y="5915887"/>
            <a:ext cx="796616"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451143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9/28/2016</a:t>
            </a:fld>
            <a:endParaRPr lang="en-US" dirty="0"/>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65058894"/>
      </p:ext>
    </p:extLst>
  </p:cSld>
  <p:clrMap bg1="dk1" tx1="lt1" bg2="dk2"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 id="214748368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Topic Sentences</a:t>
            </a:r>
            <a:endParaRPr lang="en-US" dirty="0"/>
          </a:p>
        </p:txBody>
      </p:sp>
      <p:sp>
        <p:nvSpPr>
          <p:cNvPr id="5" name="Rectangle 4"/>
          <p:cNvSpPr/>
          <p:nvPr/>
        </p:nvSpPr>
        <p:spPr>
          <a:xfrm>
            <a:off x="233360" y="2292500"/>
            <a:ext cx="8677275" cy="4247317"/>
          </a:xfrm>
          <a:prstGeom prst="rect">
            <a:avLst/>
          </a:prstGeom>
        </p:spPr>
        <p:txBody>
          <a:bodyPr wrap="square">
            <a:spAutoFit/>
          </a:bodyPr>
          <a:lstStyle/>
          <a:p>
            <a:r>
              <a:rPr lang="en-US" dirty="0">
                <a:latin typeface="Verdana" panose="020B0604030504040204" pitchFamily="34" charset="0"/>
              </a:rPr>
              <a:t>Every </a:t>
            </a:r>
            <a:r>
              <a:rPr lang="en-US" dirty="0">
                <a:latin typeface="Verdana" panose="020B0604030504040204" pitchFamily="34" charset="0"/>
              </a:rPr>
              <a:t>paragraph should include a topic sentence that identifies the main idea of the paragraph. A topic sentence also states the point the writer wishes to make about that subject. Generally, the topic sentence appears at the beginning of the paragraph. It is often the paragraph’s very first sentence. A paragraph’s topic sentence must be general enough to express the paragraph’s overall subject. But it should be specific enough that the reader can understand the paragraph’s main subject and point. </a:t>
            </a:r>
            <a:br>
              <a:rPr lang="en-US" dirty="0">
                <a:latin typeface="Verdana" panose="020B0604030504040204" pitchFamily="34" charset="0"/>
              </a:rPr>
            </a:br>
            <a:r>
              <a:rPr lang="en-US" dirty="0">
                <a:latin typeface="Verdana" panose="020B0604030504040204" pitchFamily="34" charset="0"/>
              </a:rPr>
              <a:t/>
            </a:r>
            <a:br>
              <a:rPr lang="en-US" dirty="0">
                <a:latin typeface="Verdana" panose="020B0604030504040204" pitchFamily="34" charset="0"/>
              </a:rPr>
            </a:br>
            <a:r>
              <a:rPr lang="en-US" dirty="0">
                <a:latin typeface="Verdana" panose="020B0604030504040204" pitchFamily="34" charset="0"/>
              </a:rPr>
              <a:t>When </a:t>
            </a:r>
            <a:r>
              <a:rPr lang="en-US" dirty="0">
                <a:latin typeface="Verdana" panose="020B0604030504040204" pitchFamily="34" charset="0"/>
              </a:rPr>
              <a:t>choosing a topic sentence, remember these guidelines:</a:t>
            </a:r>
          </a:p>
          <a:p>
            <a:pPr>
              <a:buFont typeface="Arial" panose="020B0604020202020204" pitchFamily="34" charset="0"/>
              <a:buChar char="•"/>
            </a:pPr>
            <a:r>
              <a:rPr lang="en-US" dirty="0">
                <a:latin typeface="Verdana" panose="020B0604030504040204" pitchFamily="34" charset="0"/>
              </a:rPr>
              <a:t> The </a:t>
            </a:r>
            <a:r>
              <a:rPr lang="en-US" dirty="0">
                <a:latin typeface="Verdana" panose="020B0604030504040204" pitchFamily="34" charset="0"/>
              </a:rPr>
              <a:t>topic sentence should identify the main idea and point of the paragraph. To choose an appropriate topic sentence, </a:t>
            </a:r>
            <a:r>
              <a:rPr lang="en-US" dirty="0">
                <a:latin typeface="Verdana" panose="020B0604030504040204" pitchFamily="34" charset="0"/>
              </a:rPr>
              <a:t>think </a:t>
            </a:r>
            <a:r>
              <a:rPr lang="en-US" dirty="0">
                <a:latin typeface="Verdana" panose="020B0604030504040204" pitchFamily="34" charset="0"/>
              </a:rPr>
              <a:t>about </a:t>
            </a:r>
            <a:r>
              <a:rPr lang="en-US" dirty="0">
                <a:latin typeface="Verdana" panose="020B0604030504040204" pitchFamily="34" charset="0"/>
              </a:rPr>
              <a:t>the paragraph’s </a:t>
            </a:r>
            <a:r>
              <a:rPr lang="en-US" dirty="0">
                <a:latin typeface="Verdana" panose="020B0604030504040204" pitchFamily="34" charset="0"/>
              </a:rPr>
              <a:t>main idea and point</a:t>
            </a:r>
            <a:r>
              <a:rPr lang="en-US" dirty="0">
                <a:latin typeface="Verdana" panose="020B0604030504040204" pitchFamily="34" charset="0"/>
              </a:rPr>
              <a:t>.</a:t>
            </a:r>
          </a:p>
          <a:p>
            <a:endParaRPr lang="en-US" dirty="0">
              <a:latin typeface="Verdana" panose="020B0604030504040204" pitchFamily="34" charset="0"/>
            </a:endParaRPr>
          </a:p>
          <a:p>
            <a:pPr>
              <a:buFont typeface="Arial" panose="020B0604020202020204" pitchFamily="34" charset="0"/>
              <a:buChar char="•"/>
            </a:pPr>
            <a:r>
              <a:rPr lang="en-US" dirty="0">
                <a:latin typeface="Verdana" panose="020B0604030504040204" pitchFamily="34" charset="0"/>
              </a:rPr>
              <a:t> The </a:t>
            </a:r>
            <a:r>
              <a:rPr lang="en-US" dirty="0">
                <a:latin typeface="Verdana" panose="020B0604030504040204" pitchFamily="34" charset="0"/>
              </a:rPr>
              <a:t>supporting details in the paragraph (the sentences other than the topic sentence) will develop or explain the topic sentence. </a:t>
            </a:r>
          </a:p>
        </p:txBody>
      </p:sp>
    </p:spTree>
    <p:extLst>
      <p:ext uri="{BB962C8B-B14F-4D97-AF65-F5344CB8AC3E}">
        <p14:creationId xmlns:p14="http://schemas.microsoft.com/office/powerpoint/2010/main" val="3882402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out a piece of paper…</a:t>
            </a:r>
            <a:endParaRPr lang="en-US" dirty="0"/>
          </a:p>
        </p:txBody>
      </p:sp>
      <p:sp>
        <p:nvSpPr>
          <p:cNvPr id="3" name="TextBox 2"/>
          <p:cNvSpPr txBox="1"/>
          <p:nvPr/>
        </p:nvSpPr>
        <p:spPr>
          <a:xfrm>
            <a:off x="414335" y="2552700"/>
            <a:ext cx="8315325" cy="2954655"/>
          </a:xfrm>
          <a:prstGeom prst="rect">
            <a:avLst/>
          </a:prstGeom>
          <a:noFill/>
        </p:spPr>
        <p:txBody>
          <a:bodyPr wrap="square" rtlCol="0">
            <a:spAutoFit/>
          </a:bodyPr>
          <a:lstStyle/>
          <a:p>
            <a:r>
              <a:rPr lang="en-US" sz="2400" dirty="0" smtClean="0"/>
              <a:t>How can you improve these topic sentences?</a:t>
            </a:r>
          </a:p>
          <a:p>
            <a:endParaRPr lang="en-US" sz="2400" dirty="0"/>
          </a:p>
          <a:p>
            <a:pPr marL="342900" indent="-342900">
              <a:buAutoNum type="arabicPeriod"/>
            </a:pPr>
            <a:r>
              <a:rPr lang="en-US" sz="2400" dirty="0" smtClean="0"/>
              <a:t>Holden thinks everyone is a phony.</a:t>
            </a:r>
          </a:p>
          <a:p>
            <a:pPr marL="342900" indent="-342900">
              <a:buAutoNum type="arabicPeriod"/>
            </a:pPr>
            <a:endParaRPr lang="en-US" sz="2400" dirty="0"/>
          </a:p>
          <a:p>
            <a:pPr marL="342900" indent="-342900">
              <a:buAutoNum type="arabicPeriod"/>
            </a:pPr>
            <a:r>
              <a:rPr lang="en-US" sz="2400" dirty="0" smtClean="0"/>
              <a:t>Holden is an unreliable narrator.</a:t>
            </a:r>
          </a:p>
          <a:p>
            <a:pPr marL="342900" indent="-342900">
              <a:buAutoNum type="arabicPeriod"/>
            </a:pPr>
            <a:endParaRPr lang="en-US" sz="2400" dirty="0"/>
          </a:p>
          <a:p>
            <a:pPr marL="342900" indent="-342900">
              <a:buAutoNum type="arabicPeriod"/>
            </a:pPr>
            <a:r>
              <a:rPr lang="en-US" sz="2400" dirty="0" smtClean="0"/>
              <a:t>Holden likes his hunting hat.</a:t>
            </a:r>
          </a:p>
          <a:p>
            <a:endParaRPr lang="en-US" dirty="0"/>
          </a:p>
        </p:txBody>
      </p:sp>
    </p:spTree>
    <p:extLst>
      <p:ext uri="{BB962C8B-B14F-4D97-AF65-F5344CB8AC3E}">
        <p14:creationId xmlns:p14="http://schemas.microsoft.com/office/powerpoint/2010/main" val="1086066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245951150"/>
              </p:ext>
            </p:extLst>
          </p:nvPr>
        </p:nvGraphicFramePr>
        <p:xfrm>
          <a:off x="695325" y="2333625"/>
          <a:ext cx="7616824" cy="3543300"/>
        </p:xfrm>
        <a:graphic>
          <a:graphicData uri="http://schemas.openxmlformats.org/drawingml/2006/table">
            <a:tbl>
              <a:tblPr firstRow="1" firstCol="1" bandRow="1" bandCol="1">
                <a:tableStyleId>{5C22544A-7EE6-4342-B048-85BDC9FD1C3A}</a:tableStyleId>
              </a:tblPr>
              <a:tblGrid>
                <a:gridCol w="7616824"/>
              </a:tblGrid>
              <a:tr h="3543300">
                <a:tc>
                  <a:txBody>
                    <a:bodyPr/>
                    <a:lstStyle/>
                    <a:p>
                      <a:pPr marL="0" marR="0">
                        <a:spcBef>
                          <a:spcPts val="0"/>
                        </a:spcBef>
                        <a:spcAft>
                          <a:spcPts val="0"/>
                        </a:spcAft>
                      </a:pPr>
                      <a:r>
                        <a:rPr lang="en-US" sz="2000" dirty="0">
                          <a:effectLst/>
                        </a:rPr>
                        <a:t>Quote:</a:t>
                      </a:r>
                    </a:p>
                    <a:p>
                      <a:pPr marL="0" marR="0">
                        <a:spcBef>
                          <a:spcPts val="0"/>
                        </a:spcBef>
                        <a:spcAft>
                          <a:spcPts val="0"/>
                        </a:spcAft>
                      </a:pPr>
                      <a:r>
                        <a:rPr lang="en-US" sz="2000" dirty="0">
                          <a:effectLst/>
                        </a:rPr>
                        <a:t> </a:t>
                      </a:r>
                    </a:p>
                    <a:p>
                      <a:pPr marL="0" marR="0">
                        <a:spcBef>
                          <a:spcPts val="0"/>
                        </a:spcBef>
                        <a:spcAft>
                          <a:spcPts val="0"/>
                        </a:spcAft>
                      </a:pPr>
                      <a:r>
                        <a:rPr lang="en-US" sz="2000" dirty="0">
                          <a:effectLst/>
                        </a:rPr>
                        <a:t> </a:t>
                      </a:r>
                    </a:p>
                    <a:p>
                      <a:pPr marL="0" marR="0">
                        <a:spcBef>
                          <a:spcPts val="0"/>
                        </a:spcBef>
                        <a:spcAft>
                          <a:spcPts val="0"/>
                        </a:spcAft>
                      </a:pPr>
                      <a:r>
                        <a:rPr lang="en-US" sz="2000" dirty="0">
                          <a:effectLst/>
                        </a:rPr>
                        <a:t> </a:t>
                      </a:r>
                    </a:p>
                    <a:p>
                      <a:pPr marL="0" marR="0">
                        <a:spcBef>
                          <a:spcPts val="0"/>
                        </a:spcBef>
                        <a:spcAft>
                          <a:spcPts val="0"/>
                        </a:spcAft>
                      </a:pPr>
                      <a:r>
                        <a:rPr lang="en-US" sz="2000" dirty="0">
                          <a:effectLst/>
                        </a:rPr>
                        <a:t> </a:t>
                      </a:r>
                    </a:p>
                    <a:p>
                      <a:pPr marL="0" marR="0">
                        <a:spcBef>
                          <a:spcPts val="0"/>
                        </a:spcBef>
                        <a:spcAft>
                          <a:spcPts val="0"/>
                        </a:spcAft>
                      </a:pPr>
                      <a:r>
                        <a:rPr lang="en-US" sz="2000" dirty="0">
                          <a:effectLst/>
                        </a:rPr>
                        <a:t> </a:t>
                      </a:r>
                    </a:p>
                    <a:p>
                      <a:pPr marL="0" marR="0">
                        <a:spcBef>
                          <a:spcPts val="0"/>
                        </a:spcBef>
                        <a:spcAft>
                          <a:spcPts val="0"/>
                        </a:spcAft>
                      </a:pPr>
                      <a:r>
                        <a:rPr lang="en-US" sz="2000" dirty="0">
                          <a:effectLst/>
                        </a:rPr>
                        <a:t>Quote Integration:</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p>
                    <a:p>
                      <a:pPr marL="0" marR="0">
                        <a:spcBef>
                          <a:spcPts val="0"/>
                        </a:spcBef>
                        <a:spcAft>
                          <a:spcPts val="0"/>
                        </a:spcAft>
                      </a:pPr>
                      <a:r>
                        <a:rPr lang="en-US" sz="1200" dirty="0">
                          <a:effectLst/>
                        </a:rPr>
                        <a:t> </a:t>
                      </a:r>
                      <a:endParaRPr lang="en-US" sz="1200" dirty="0">
                        <a:effectLst/>
                        <a:latin typeface="Cambria" panose="02040503050406030204" pitchFamily="18" charset="0"/>
                        <a:ea typeface="Cambria" panose="02040503050406030204" pitchFamily="18" charset="0"/>
                        <a:cs typeface="Times New Roman" panose="02020603050405020304" pitchFamily="18" charset="0"/>
                      </a:endParaRPr>
                    </a:p>
                  </a:txBody>
                  <a:tcPr marL="68580" marR="68580" marT="0" marB="0"/>
                </a:tc>
              </a:tr>
            </a:tbl>
          </a:graphicData>
        </a:graphic>
      </p:graphicFrame>
      <p:sp>
        <p:nvSpPr>
          <p:cNvPr id="4" name="Rectangle 1"/>
          <p:cNvSpPr>
            <a:spLocks noChangeArrowheads="1"/>
          </p:cNvSpPr>
          <p:nvPr/>
        </p:nvSpPr>
        <p:spPr bwMode="auto">
          <a:xfrm>
            <a:off x="555624" y="611329"/>
            <a:ext cx="7756525" cy="141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Bef>
                <a:spcPct val="0"/>
              </a:spcBef>
              <a:spcAft>
                <a:spcPct val="0"/>
              </a:spcAft>
            </a:pPr>
            <a:r>
              <a:rPr lang="en-US" altLang="en-US" sz="2800" dirty="0">
                <a:latin typeface="Cambria" panose="02040503050406030204" pitchFamily="18" charset="0"/>
                <a:ea typeface="Cambria" panose="02040503050406030204" pitchFamily="18" charset="0"/>
                <a:cs typeface="Times New Roman" panose="02020603050405020304" pitchFamily="18" charset="0"/>
              </a:rPr>
              <a:t>Topic Sentence: </a:t>
            </a:r>
            <a:endParaRPr lang="en-US" altLang="en-US" sz="2800" dirty="0" smtClean="0">
              <a:latin typeface="Cambria" panose="02040503050406030204" pitchFamily="18" charset="0"/>
              <a:ea typeface="Cambria" panose="02040503050406030204" pitchFamily="18" charset="0"/>
              <a:cs typeface="Times New Roman" panose="02020603050405020304" pitchFamily="18" charset="0"/>
            </a:endParaRPr>
          </a:p>
          <a:p>
            <a:pPr defTabSz="914400" eaLnBrk="0" fontAlgn="base" hangingPunct="0">
              <a:spcBef>
                <a:spcPct val="0"/>
              </a:spcBef>
              <a:spcAft>
                <a:spcPct val="0"/>
              </a:spcAft>
            </a:pPr>
            <a:endParaRPr lang="en-US" altLang="en-US" sz="2800" dirty="0">
              <a:latin typeface="Cambria" panose="02040503050406030204" pitchFamily="18" charset="0"/>
              <a:ea typeface="Cambria" panose="02040503050406030204" pitchFamily="18" charset="0"/>
              <a:cs typeface="Times New Roman" panose="02020603050405020304" pitchFamily="18" charset="0"/>
            </a:endParaRPr>
          </a:p>
          <a:p>
            <a:pPr defTabSz="914400" eaLnBrk="0" fontAlgn="base" hangingPunct="0">
              <a:spcBef>
                <a:spcPct val="0"/>
              </a:spcBef>
              <a:spcAft>
                <a:spcPct val="0"/>
              </a:spcAft>
            </a:pPr>
            <a:r>
              <a:rPr lang="en-US" altLang="en-US" sz="1200" dirty="0" smtClean="0">
                <a:latin typeface="Cambria" panose="02040503050406030204" pitchFamily="18" charset="0"/>
                <a:ea typeface="Cambria" panose="02040503050406030204" pitchFamily="18" charset="0"/>
                <a:cs typeface="Times New Roman" panose="02020603050405020304" pitchFamily="18" charset="0"/>
              </a:rPr>
              <a:t>____________________________________________________________________________________________________________________________________</a:t>
            </a:r>
            <a:endParaRPr lang="en-US" altLang="en-US" sz="1200" dirty="0"/>
          </a:p>
          <a:p>
            <a:pPr defTabSz="914400" eaLnBrk="0" fontAlgn="base" hangingPunct="0">
              <a:spcBef>
                <a:spcPct val="0"/>
              </a:spcBef>
              <a:spcAft>
                <a:spcPct val="0"/>
              </a:spcAft>
            </a:pPr>
            <a:endParaRPr lang="en-US" altLang="en-US" dirty="0">
              <a:latin typeface="Arial" panose="020B0604020202020204" pitchFamily="34" charset="0"/>
            </a:endParaRPr>
          </a:p>
        </p:txBody>
      </p:sp>
    </p:spTree>
    <p:extLst>
      <p:ext uri="{BB962C8B-B14F-4D97-AF65-F5344CB8AC3E}">
        <p14:creationId xmlns:p14="http://schemas.microsoft.com/office/powerpoint/2010/main" val="3235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2449" y="1924050"/>
            <a:ext cx="8239125" cy="1366528"/>
          </a:xfrm>
          <a:prstGeom prst="rect">
            <a:avLst/>
          </a:prstGeom>
        </p:spPr>
        <p:txBody>
          <a:bodyPr wrap="square">
            <a:spAutoFit/>
          </a:bodyPr>
          <a:lstStyle/>
          <a:p>
            <a:pPr>
              <a:lnSpc>
                <a:spcPct val="115000"/>
              </a:lnSpc>
              <a:spcAft>
                <a:spcPts val="1000"/>
              </a:spcAft>
            </a:pPr>
            <a:r>
              <a:rPr lang="en-US" dirty="0">
                <a:latin typeface="HoeflerText-Regular"/>
                <a:ea typeface="Calibri" panose="020F0502020204030204" pitchFamily="34" charset="0"/>
                <a:cs typeface="HoeflerText-Regular"/>
              </a:rPr>
              <a:t>You cannot just throw a quote into your quick </a:t>
            </a:r>
            <a:r>
              <a:rPr lang="en-US" dirty="0" smtClean="0">
                <a:latin typeface="HoeflerText-Regular"/>
                <a:ea typeface="Calibri" panose="020F0502020204030204" pitchFamily="34" charset="0"/>
                <a:cs typeface="HoeflerText-Regular"/>
              </a:rPr>
              <a:t>write (or any piece of writing) </a:t>
            </a:r>
            <a:r>
              <a:rPr lang="en-US" dirty="0">
                <a:latin typeface="HoeflerText-Regular"/>
                <a:ea typeface="Calibri" panose="020F0502020204030204" pitchFamily="34" charset="0"/>
                <a:cs typeface="HoeflerText-Regular"/>
              </a:rPr>
              <a:t>as its own sentence.  You must introduce it first, then state the quote, and finally explain its relevance/significance to the point you’re trying to make.  We’ll call this a QUOTE SANDWICH.</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3002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Introduce the quote</a:t>
            </a:r>
            <a:endParaRPr lang="en-US" dirty="0"/>
          </a:p>
        </p:txBody>
      </p:sp>
      <p:sp>
        <p:nvSpPr>
          <p:cNvPr id="4" name="Content Placeholder 3"/>
          <p:cNvSpPr>
            <a:spLocks noGrp="1"/>
          </p:cNvSpPr>
          <p:nvPr>
            <p:ph idx="1"/>
          </p:nvPr>
        </p:nvSpPr>
        <p:spPr/>
        <p:txBody>
          <a:bodyPr/>
          <a:lstStyle/>
          <a:p>
            <a:pPr lvl="0"/>
            <a:r>
              <a:rPr lang="en-US" i="1" dirty="0" smtClean="0"/>
              <a:t>In </a:t>
            </a:r>
            <a:r>
              <a:rPr lang="en-US" i="1" dirty="0"/>
              <a:t>the text, </a:t>
            </a:r>
            <a:r>
              <a:rPr lang="en-US" i="1" dirty="0" smtClean="0"/>
              <a:t>Salinger writes</a:t>
            </a:r>
            <a:r>
              <a:rPr lang="en-US" i="1" dirty="0"/>
              <a:t>, </a:t>
            </a:r>
            <a:r>
              <a:rPr lang="en-US" i="1" dirty="0" smtClean="0"/>
              <a:t>“…….”</a:t>
            </a:r>
          </a:p>
          <a:p>
            <a:pPr lvl="0"/>
            <a:endParaRPr lang="en-US" dirty="0"/>
          </a:p>
          <a:p>
            <a:pPr lvl="0"/>
            <a:r>
              <a:rPr lang="en-US" i="1" dirty="0"/>
              <a:t>According to </a:t>
            </a:r>
            <a:r>
              <a:rPr lang="en-US" i="1" dirty="0" smtClean="0"/>
              <a:t>Salinger, </a:t>
            </a:r>
            <a:r>
              <a:rPr lang="en-US" i="1" dirty="0"/>
              <a:t>“…………”</a:t>
            </a:r>
            <a:endParaRPr lang="en-US" dirty="0"/>
          </a:p>
          <a:p>
            <a:pPr marL="0" indent="0">
              <a:buNone/>
            </a:pPr>
            <a:endParaRPr lang="en-US" dirty="0"/>
          </a:p>
          <a:p>
            <a:pPr lvl="0"/>
            <a:r>
              <a:rPr lang="en-US" i="1" dirty="0" smtClean="0"/>
              <a:t>Holden says</a:t>
            </a:r>
            <a:r>
              <a:rPr lang="en-US" i="1" dirty="0"/>
              <a:t>, “………….”</a:t>
            </a:r>
            <a:endParaRPr lang="en-US" dirty="0"/>
          </a:p>
          <a:p>
            <a:endParaRPr lang="en-US" dirty="0"/>
          </a:p>
        </p:txBody>
      </p:sp>
    </p:spTree>
    <p:extLst>
      <p:ext uri="{BB962C8B-B14F-4D97-AF65-F5344CB8AC3E}">
        <p14:creationId xmlns:p14="http://schemas.microsoft.com/office/powerpoint/2010/main" val="3993033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the Quote</a:t>
            </a:r>
            <a:endParaRPr lang="en-US" dirty="0"/>
          </a:p>
        </p:txBody>
      </p:sp>
      <p:sp>
        <p:nvSpPr>
          <p:cNvPr id="3" name="Content Placeholder 2"/>
          <p:cNvSpPr>
            <a:spLocks noGrp="1"/>
          </p:cNvSpPr>
          <p:nvPr>
            <p:ph idx="1"/>
          </p:nvPr>
        </p:nvSpPr>
        <p:spPr/>
        <p:txBody>
          <a:bodyPr/>
          <a:lstStyle/>
          <a:p>
            <a:r>
              <a:rPr lang="en-US" dirty="0"/>
              <a:t>“He was at least a pretty friendly guy, </a:t>
            </a:r>
            <a:r>
              <a:rPr lang="en-US" dirty="0" err="1"/>
              <a:t>Stradlater</a:t>
            </a:r>
            <a:r>
              <a:rPr lang="en-US" dirty="0"/>
              <a:t>. It was partly a phony kind of friendly, but at least he always said hello to Ackley and </a:t>
            </a:r>
            <a:r>
              <a:rPr lang="en-US" dirty="0" smtClean="0"/>
              <a:t>all” (26).</a:t>
            </a:r>
          </a:p>
          <a:p>
            <a:r>
              <a:rPr lang="en-US" dirty="0" smtClean="0"/>
              <a:t>“I’m the most terrific liar you ever say in your life” (16).</a:t>
            </a:r>
          </a:p>
          <a:p>
            <a:endParaRPr lang="en-US" dirty="0"/>
          </a:p>
          <a:p>
            <a:r>
              <a:rPr lang="en-US" dirty="0" smtClean="0"/>
              <a:t>“But all of a sudden, I changed my mind. All of a sudden, I decided what I’d really do, I’d get the hell our of </a:t>
            </a:r>
            <a:r>
              <a:rPr lang="en-US" dirty="0" err="1" smtClean="0"/>
              <a:t>Pencey</a:t>
            </a:r>
            <a:r>
              <a:rPr lang="en-US" dirty="0" smtClean="0"/>
              <a:t>” (51).</a:t>
            </a:r>
            <a:endParaRPr lang="en-US" dirty="0"/>
          </a:p>
        </p:txBody>
      </p:sp>
    </p:spTree>
    <p:extLst>
      <p:ext uri="{BB962C8B-B14F-4D97-AF65-F5344CB8AC3E}">
        <p14:creationId xmlns:p14="http://schemas.microsoft.com/office/powerpoint/2010/main" val="1386239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7597" y="1104413"/>
            <a:ext cx="7524003" cy="970450"/>
          </a:xfrm>
        </p:spPr>
        <p:txBody>
          <a:bodyPr/>
          <a:lstStyle/>
          <a:p>
            <a:pPr lvl="0"/>
            <a:r>
              <a:rPr lang="en-US" sz="3200" dirty="0" smtClean="0"/>
              <a:t/>
            </a:r>
            <a:br>
              <a:rPr lang="en-US" sz="3200" dirty="0" smtClean="0"/>
            </a:br>
            <a:r>
              <a:rPr lang="en-US" sz="3200" dirty="0"/>
              <a:t/>
            </a:r>
            <a:br>
              <a:rPr lang="en-US" sz="3200" dirty="0"/>
            </a:br>
            <a:r>
              <a:rPr lang="en-US" sz="3200" dirty="0" smtClean="0"/>
              <a:t/>
            </a:r>
            <a:br>
              <a:rPr lang="en-US" sz="3200" dirty="0" smtClean="0"/>
            </a:br>
            <a:r>
              <a:rPr lang="en-US" sz="3200" dirty="0" smtClean="0"/>
              <a:t>Explain </a:t>
            </a:r>
            <a:r>
              <a:rPr lang="en-US" sz="3200" dirty="0"/>
              <a:t>the relevance/significance of the quote to your point</a:t>
            </a:r>
            <a:r>
              <a:rPr lang="en-US" dirty="0"/>
              <a:t/>
            </a:r>
            <a:br>
              <a:rPr lang="en-US" dirty="0"/>
            </a:br>
            <a:endParaRPr lang="en-US" dirty="0"/>
          </a:p>
        </p:txBody>
      </p:sp>
      <p:sp>
        <p:nvSpPr>
          <p:cNvPr id="3" name="Content Placeholder 2"/>
          <p:cNvSpPr>
            <a:spLocks noGrp="1"/>
          </p:cNvSpPr>
          <p:nvPr>
            <p:ph idx="1"/>
          </p:nvPr>
        </p:nvSpPr>
        <p:spPr/>
        <p:txBody>
          <a:bodyPr/>
          <a:lstStyle/>
          <a:p>
            <a:pPr lvl="0"/>
            <a:r>
              <a:rPr lang="en-US" i="1" dirty="0"/>
              <a:t>This shows that…</a:t>
            </a:r>
            <a:endParaRPr lang="en-US" dirty="0"/>
          </a:p>
          <a:p>
            <a:pPr lvl="0"/>
            <a:r>
              <a:rPr lang="en-US" i="1" dirty="0"/>
              <a:t>This reveals that…</a:t>
            </a:r>
            <a:endParaRPr lang="en-US" dirty="0"/>
          </a:p>
          <a:p>
            <a:pPr lvl="0"/>
            <a:r>
              <a:rPr lang="en-US" i="1" dirty="0"/>
              <a:t>This quote means…</a:t>
            </a:r>
            <a:endParaRPr lang="en-US" dirty="0"/>
          </a:p>
          <a:p>
            <a:pPr marL="0" indent="0">
              <a:buNone/>
            </a:pPr>
            <a:endParaRPr lang="en-US" dirty="0"/>
          </a:p>
        </p:txBody>
      </p:sp>
    </p:spTree>
    <p:extLst>
      <p:ext uri="{BB962C8B-B14F-4D97-AF65-F5344CB8AC3E}">
        <p14:creationId xmlns:p14="http://schemas.microsoft.com/office/powerpoint/2010/main" val="35783251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33</TotalTime>
  <Words>304</Words>
  <Application>Microsoft Office PowerPoint</Application>
  <PresentationFormat>On-screen Show (4:3)</PresentationFormat>
  <Paragraphs>45</Paragraphs>
  <Slides>7</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Arial</vt:lpstr>
      <vt:lpstr>Calibri</vt:lpstr>
      <vt:lpstr>Cambria</vt:lpstr>
      <vt:lpstr>Century Gothic</vt:lpstr>
      <vt:lpstr>HoeflerText-Regular</vt:lpstr>
      <vt:lpstr>Times New Roman</vt:lpstr>
      <vt:lpstr>Trebuchet MS</vt:lpstr>
      <vt:lpstr>Verdana</vt:lpstr>
      <vt:lpstr>Wingdings 2</vt:lpstr>
      <vt:lpstr>Quotable</vt:lpstr>
      <vt:lpstr>Topic Sentences</vt:lpstr>
      <vt:lpstr>Take out a piece of paper…</vt:lpstr>
      <vt:lpstr>PowerPoint Presentation</vt:lpstr>
      <vt:lpstr>PowerPoint Presentation</vt:lpstr>
      <vt:lpstr>Introduce the quote</vt:lpstr>
      <vt:lpstr>State the Quote</vt:lpstr>
      <vt:lpstr>   Explain the relevance/significance of the quote to your point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Sentences</dc:title>
  <dc:creator>Baron, Caitlin</dc:creator>
  <cp:lastModifiedBy>Baron, Caitlin</cp:lastModifiedBy>
  <cp:revision>5</cp:revision>
  <dcterms:created xsi:type="dcterms:W3CDTF">2016-09-28T11:14:37Z</dcterms:created>
  <dcterms:modified xsi:type="dcterms:W3CDTF">2016-09-28T11:48:39Z</dcterms:modified>
</cp:coreProperties>
</file>